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4" r:id="rId4"/>
    <p:sldMasterId id="2147483649" r:id="rId5"/>
  </p:sldMasterIdLst>
  <p:notesMasterIdLst>
    <p:notesMasterId r:id="rId53"/>
  </p:notesMasterIdLst>
  <p:handoutMasterIdLst>
    <p:handoutMasterId r:id="rId54"/>
  </p:handoutMasterIdLst>
  <p:sldIdLst>
    <p:sldId id="289" r:id="rId6"/>
    <p:sldId id="614" r:id="rId7"/>
    <p:sldId id="656" r:id="rId8"/>
    <p:sldId id="287" r:id="rId9"/>
    <p:sldId id="615" r:id="rId10"/>
    <p:sldId id="616" r:id="rId11"/>
    <p:sldId id="617" r:id="rId12"/>
    <p:sldId id="620" r:id="rId13"/>
    <p:sldId id="621" r:id="rId14"/>
    <p:sldId id="622" r:id="rId15"/>
    <p:sldId id="618" r:id="rId16"/>
    <p:sldId id="623" r:id="rId17"/>
    <p:sldId id="619" r:id="rId18"/>
    <p:sldId id="625" r:id="rId19"/>
    <p:sldId id="624" r:id="rId20"/>
    <p:sldId id="627" r:id="rId21"/>
    <p:sldId id="628" r:id="rId22"/>
    <p:sldId id="629" r:id="rId23"/>
    <p:sldId id="630" r:id="rId24"/>
    <p:sldId id="626" r:id="rId25"/>
    <p:sldId id="631" r:id="rId26"/>
    <p:sldId id="633" r:id="rId27"/>
    <p:sldId id="634" r:id="rId28"/>
    <p:sldId id="632" r:id="rId29"/>
    <p:sldId id="635" r:id="rId30"/>
    <p:sldId id="636" r:id="rId31"/>
    <p:sldId id="637" r:id="rId32"/>
    <p:sldId id="639" r:id="rId33"/>
    <p:sldId id="640" r:id="rId34"/>
    <p:sldId id="641" r:id="rId35"/>
    <p:sldId id="638" r:id="rId36"/>
    <p:sldId id="642" r:id="rId37"/>
    <p:sldId id="646" r:id="rId38"/>
    <p:sldId id="643" r:id="rId39"/>
    <p:sldId id="647" r:id="rId40"/>
    <p:sldId id="648" r:id="rId41"/>
    <p:sldId id="649" r:id="rId42"/>
    <p:sldId id="644" r:id="rId43"/>
    <p:sldId id="650" r:id="rId44"/>
    <p:sldId id="651" r:id="rId45"/>
    <p:sldId id="652" r:id="rId46"/>
    <p:sldId id="653" r:id="rId47"/>
    <p:sldId id="654" r:id="rId48"/>
    <p:sldId id="655" r:id="rId49"/>
    <p:sldId id="284" r:id="rId50"/>
    <p:sldId id="536" r:id="rId51"/>
    <p:sldId id="269" r:id="rId52"/>
  </p:sldIdLst>
  <p:sldSz cx="9144000" cy="5143500" type="screen16x9"/>
  <p:notesSz cx="7010400" cy="9296400"/>
  <p:defaultTextStyle>
    <a:defPPr>
      <a:defRPr lang="en-US"/>
    </a:defPPr>
    <a:lvl1pPr algn="l" rtl="0" fontAlgn="base">
      <a:spcBef>
        <a:spcPct val="0"/>
      </a:spcBef>
      <a:spcAft>
        <a:spcPct val="0"/>
      </a:spcAft>
      <a:defRPr sz="2800" kern="1200">
        <a:solidFill>
          <a:schemeClr val="tx2"/>
        </a:solidFill>
        <a:latin typeface="Gill Sans MT" charset="0"/>
        <a:ea typeface="MS PGothic" charset="0"/>
        <a:cs typeface="MS PGothic" charset="0"/>
      </a:defRPr>
    </a:lvl1pPr>
    <a:lvl2pPr marL="457200" algn="l" rtl="0" fontAlgn="base">
      <a:spcBef>
        <a:spcPct val="0"/>
      </a:spcBef>
      <a:spcAft>
        <a:spcPct val="0"/>
      </a:spcAft>
      <a:defRPr sz="2800" kern="1200">
        <a:solidFill>
          <a:schemeClr val="tx2"/>
        </a:solidFill>
        <a:latin typeface="Gill Sans MT" charset="0"/>
        <a:ea typeface="MS PGothic" charset="0"/>
        <a:cs typeface="MS PGothic" charset="0"/>
      </a:defRPr>
    </a:lvl2pPr>
    <a:lvl3pPr marL="914400" algn="l" rtl="0" fontAlgn="base">
      <a:spcBef>
        <a:spcPct val="0"/>
      </a:spcBef>
      <a:spcAft>
        <a:spcPct val="0"/>
      </a:spcAft>
      <a:defRPr sz="2800" kern="1200">
        <a:solidFill>
          <a:schemeClr val="tx2"/>
        </a:solidFill>
        <a:latin typeface="Gill Sans MT" charset="0"/>
        <a:ea typeface="MS PGothic" charset="0"/>
        <a:cs typeface="MS PGothic" charset="0"/>
      </a:defRPr>
    </a:lvl3pPr>
    <a:lvl4pPr marL="1371600" algn="l" rtl="0" fontAlgn="base">
      <a:spcBef>
        <a:spcPct val="0"/>
      </a:spcBef>
      <a:spcAft>
        <a:spcPct val="0"/>
      </a:spcAft>
      <a:defRPr sz="2800" kern="1200">
        <a:solidFill>
          <a:schemeClr val="tx2"/>
        </a:solidFill>
        <a:latin typeface="Gill Sans MT" charset="0"/>
        <a:ea typeface="MS PGothic" charset="0"/>
        <a:cs typeface="MS PGothic" charset="0"/>
      </a:defRPr>
    </a:lvl4pPr>
    <a:lvl5pPr marL="1828800" algn="l" rtl="0" fontAlgn="base">
      <a:spcBef>
        <a:spcPct val="0"/>
      </a:spcBef>
      <a:spcAft>
        <a:spcPct val="0"/>
      </a:spcAft>
      <a:defRPr sz="2800" kern="1200">
        <a:solidFill>
          <a:schemeClr val="tx2"/>
        </a:solidFill>
        <a:latin typeface="Gill Sans MT" charset="0"/>
        <a:ea typeface="MS PGothic" charset="0"/>
        <a:cs typeface="MS PGothic" charset="0"/>
      </a:defRPr>
    </a:lvl5pPr>
    <a:lvl6pPr marL="2286000" algn="l" defTabSz="457200" rtl="0" eaLnBrk="1" latinLnBrk="0" hangingPunct="1">
      <a:defRPr sz="2800" kern="1200">
        <a:solidFill>
          <a:schemeClr val="tx2"/>
        </a:solidFill>
        <a:latin typeface="Gill Sans MT" charset="0"/>
        <a:ea typeface="MS PGothic" charset="0"/>
        <a:cs typeface="MS PGothic" charset="0"/>
      </a:defRPr>
    </a:lvl6pPr>
    <a:lvl7pPr marL="2743200" algn="l" defTabSz="457200" rtl="0" eaLnBrk="1" latinLnBrk="0" hangingPunct="1">
      <a:defRPr sz="2800" kern="1200">
        <a:solidFill>
          <a:schemeClr val="tx2"/>
        </a:solidFill>
        <a:latin typeface="Gill Sans MT" charset="0"/>
        <a:ea typeface="MS PGothic" charset="0"/>
        <a:cs typeface="MS PGothic" charset="0"/>
      </a:defRPr>
    </a:lvl7pPr>
    <a:lvl8pPr marL="3200400" algn="l" defTabSz="457200" rtl="0" eaLnBrk="1" latinLnBrk="0" hangingPunct="1">
      <a:defRPr sz="2800" kern="1200">
        <a:solidFill>
          <a:schemeClr val="tx2"/>
        </a:solidFill>
        <a:latin typeface="Gill Sans MT" charset="0"/>
        <a:ea typeface="MS PGothic" charset="0"/>
        <a:cs typeface="MS PGothic" charset="0"/>
      </a:defRPr>
    </a:lvl8pPr>
    <a:lvl9pPr marL="3657600" algn="l" defTabSz="457200" rtl="0" eaLnBrk="1" latinLnBrk="0" hangingPunct="1">
      <a:defRPr sz="2800" kern="1200">
        <a:solidFill>
          <a:schemeClr val="tx2"/>
        </a:solidFill>
        <a:latin typeface="Gill Sans MT" charset="0"/>
        <a:ea typeface="MS PGothic" charset="0"/>
        <a:cs typeface="MS PGothic" charset="0"/>
      </a:defRPr>
    </a:lvl9pPr>
  </p:defaultTextStyle>
  <p:extLst>
    <p:ext uri="{EFAFB233-063F-42B5-8137-9DF3F51BA10A}">
      <p15:sldGuideLst xmlns:p15="http://schemas.microsoft.com/office/powerpoint/2012/main">
        <p15:guide id="1" orient="horz" pos="3140">
          <p15:clr>
            <a:srgbClr val="A4A3A4"/>
          </p15:clr>
        </p15:guide>
        <p15:guide id="2" orient="horz" pos="1619">
          <p15:clr>
            <a:srgbClr val="A4A3A4"/>
          </p15:clr>
        </p15:guide>
        <p15:guide id="3" orient="horz" pos="305">
          <p15:clr>
            <a:srgbClr val="A4A3A4"/>
          </p15:clr>
        </p15:guide>
        <p15:guide id="4" pos="5544">
          <p15:clr>
            <a:srgbClr val="A4A3A4"/>
          </p15:clr>
        </p15:guide>
        <p15:guide id="5" pos="2874">
          <p15:clr>
            <a:srgbClr val="A4A3A4"/>
          </p15:clr>
        </p15:guide>
        <p15:guide id="6" pos="21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rin Myers" initials="C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BE20"/>
    <a:srgbClr val="63666A"/>
    <a:srgbClr val="F0B323"/>
    <a:srgbClr val="7BBC48"/>
    <a:srgbClr val="0096D7"/>
    <a:srgbClr val="D0D0D0"/>
    <a:srgbClr val="0E5A9A"/>
    <a:srgbClr val="FF8E29"/>
    <a:srgbClr val="0070C0"/>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87" autoAdjust="0"/>
    <p:restoredTop sz="92918" autoAdjust="0"/>
  </p:normalViewPr>
  <p:slideViewPr>
    <p:cSldViewPr snapToGrid="0" snapToObjects="1">
      <p:cViewPr>
        <p:scale>
          <a:sx n="160" d="100"/>
          <a:sy n="160" d="100"/>
        </p:scale>
        <p:origin x="512" y="928"/>
      </p:cViewPr>
      <p:guideLst>
        <p:guide orient="horz" pos="3140"/>
        <p:guide orient="horz" pos="1619"/>
        <p:guide orient="horz" pos="305"/>
        <p:guide pos="5544"/>
        <p:guide pos="2874"/>
        <p:guide pos="217"/>
      </p:guideLst>
    </p:cSldViewPr>
  </p:slideViewPr>
  <p:outlineViewPr>
    <p:cViewPr>
      <p:scale>
        <a:sx n="33" d="100"/>
        <a:sy n="33" d="100"/>
      </p:scale>
      <p:origin x="0" y="-11504"/>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4" d="100"/>
          <a:sy n="54" d="100"/>
        </p:scale>
        <p:origin x="287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952AD-B8DE-EE44-9F07-5C8A6565689D}"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977F2C99-F3C2-5F4A-AC64-E3481D8E39B1}">
      <dgm:prSet phldrT="[Text]"/>
      <dgm:spPr>
        <a:solidFill>
          <a:srgbClr val="F79646"/>
        </a:solidFill>
      </dgm:spPr>
      <dgm:t>
        <a:bodyPr/>
        <a:lstStyle/>
        <a:p>
          <a:r>
            <a:rPr lang="en-US" dirty="0"/>
            <a:t>Add Tests</a:t>
          </a:r>
        </a:p>
      </dgm:t>
    </dgm:pt>
    <dgm:pt modelId="{8DE7FA6C-8D5E-4146-84AB-07E7B4104681}" type="parTrans" cxnId="{85CE05BE-2966-AE4F-BE7A-4328A58B4454}">
      <dgm:prSet/>
      <dgm:spPr/>
      <dgm:t>
        <a:bodyPr/>
        <a:lstStyle/>
        <a:p>
          <a:endParaRPr lang="en-US"/>
        </a:p>
      </dgm:t>
    </dgm:pt>
    <dgm:pt modelId="{8582A3AB-F725-374E-A9ED-A37C3635575D}" type="sibTrans" cxnId="{85CE05BE-2966-AE4F-BE7A-4328A58B4454}">
      <dgm:prSet/>
      <dgm:spPr/>
      <dgm:t>
        <a:bodyPr/>
        <a:lstStyle/>
        <a:p>
          <a:endParaRPr lang="en-US"/>
        </a:p>
      </dgm:t>
    </dgm:pt>
    <dgm:pt modelId="{718F3926-432E-FC44-A1CE-59662B44D312}">
      <dgm:prSet phldrT="[Text]"/>
      <dgm:spPr>
        <a:solidFill>
          <a:srgbClr val="4BACC6"/>
        </a:solidFill>
      </dgm:spPr>
      <dgm:t>
        <a:bodyPr/>
        <a:lstStyle/>
        <a:p>
          <a:r>
            <a:rPr lang="en-US" dirty="0"/>
            <a:t>See Tests Fail</a:t>
          </a:r>
        </a:p>
      </dgm:t>
    </dgm:pt>
    <dgm:pt modelId="{0FB78774-5354-E142-8DEF-B0B2757EABB2}" type="parTrans" cxnId="{73F1DF11-C110-4A48-AA81-0E346617A91F}">
      <dgm:prSet/>
      <dgm:spPr/>
      <dgm:t>
        <a:bodyPr/>
        <a:lstStyle/>
        <a:p>
          <a:endParaRPr lang="en-US"/>
        </a:p>
      </dgm:t>
    </dgm:pt>
    <dgm:pt modelId="{6228FE91-038A-CD49-B2C9-48B88CC9B837}" type="sibTrans" cxnId="{73F1DF11-C110-4A48-AA81-0E346617A91F}">
      <dgm:prSet/>
      <dgm:spPr/>
      <dgm:t>
        <a:bodyPr/>
        <a:lstStyle/>
        <a:p>
          <a:endParaRPr lang="en-US"/>
        </a:p>
      </dgm:t>
    </dgm:pt>
    <dgm:pt modelId="{0F44D824-752C-BF43-A8D9-19A8079F119D}">
      <dgm:prSet phldrT="[Text]"/>
      <dgm:spPr>
        <a:solidFill>
          <a:srgbClr val="C0504D"/>
        </a:solidFill>
      </dgm:spPr>
      <dgm:t>
        <a:bodyPr/>
        <a:lstStyle/>
        <a:p>
          <a:r>
            <a:rPr lang="en-US" dirty="0"/>
            <a:t>Write Code</a:t>
          </a:r>
        </a:p>
      </dgm:t>
    </dgm:pt>
    <dgm:pt modelId="{D0939391-873C-CE42-B5B7-5825A566FF23}" type="parTrans" cxnId="{B5EC8FAC-1142-314C-9468-19CD4B797D1A}">
      <dgm:prSet/>
      <dgm:spPr/>
      <dgm:t>
        <a:bodyPr/>
        <a:lstStyle/>
        <a:p>
          <a:endParaRPr lang="en-US"/>
        </a:p>
      </dgm:t>
    </dgm:pt>
    <dgm:pt modelId="{39E0EBC4-D76C-7548-8880-237498586C52}" type="sibTrans" cxnId="{B5EC8FAC-1142-314C-9468-19CD4B797D1A}">
      <dgm:prSet/>
      <dgm:spPr/>
      <dgm:t>
        <a:bodyPr/>
        <a:lstStyle/>
        <a:p>
          <a:endParaRPr lang="en-US"/>
        </a:p>
      </dgm:t>
    </dgm:pt>
    <dgm:pt modelId="{56E379AA-6E2A-684E-9B2E-0EB525339459}">
      <dgm:prSet phldrT="[Text]"/>
      <dgm:spPr>
        <a:solidFill>
          <a:srgbClr val="9BBB59"/>
        </a:solidFill>
      </dgm:spPr>
      <dgm:t>
        <a:bodyPr/>
        <a:lstStyle/>
        <a:p>
          <a:r>
            <a:rPr lang="en-US" dirty="0"/>
            <a:t>Run Tests</a:t>
          </a:r>
        </a:p>
      </dgm:t>
    </dgm:pt>
    <dgm:pt modelId="{E6E1A6F6-820D-594F-8E2C-3D81B9093559}" type="parTrans" cxnId="{8DF675D0-495E-F44F-AD81-033E495AA5B9}">
      <dgm:prSet/>
      <dgm:spPr/>
      <dgm:t>
        <a:bodyPr/>
        <a:lstStyle/>
        <a:p>
          <a:endParaRPr lang="en-US"/>
        </a:p>
      </dgm:t>
    </dgm:pt>
    <dgm:pt modelId="{C9DA671D-8CFF-3443-A479-6FEC8D6A0225}" type="sibTrans" cxnId="{8DF675D0-495E-F44F-AD81-033E495AA5B9}">
      <dgm:prSet/>
      <dgm:spPr/>
      <dgm:t>
        <a:bodyPr/>
        <a:lstStyle/>
        <a:p>
          <a:endParaRPr lang="en-US"/>
        </a:p>
      </dgm:t>
    </dgm:pt>
    <dgm:pt modelId="{6319B111-1DBB-A341-B2FF-83E94020908C}">
      <dgm:prSet phldrT="[Text]"/>
      <dgm:spPr>
        <a:solidFill>
          <a:srgbClr val="8064A2"/>
        </a:solidFill>
      </dgm:spPr>
      <dgm:t>
        <a:bodyPr/>
        <a:lstStyle/>
        <a:p>
          <a:r>
            <a:rPr lang="en-US" dirty="0"/>
            <a:t>Refactor</a:t>
          </a:r>
        </a:p>
      </dgm:t>
    </dgm:pt>
    <dgm:pt modelId="{734B2E04-F69B-454B-AF59-CB555FCD9876}" type="parTrans" cxnId="{D29A5281-45DF-F944-93EA-A2EF7F6161BE}">
      <dgm:prSet/>
      <dgm:spPr/>
      <dgm:t>
        <a:bodyPr/>
        <a:lstStyle/>
        <a:p>
          <a:endParaRPr lang="en-US"/>
        </a:p>
      </dgm:t>
    </dgm:pt>
    <dgm:pt modelId="{98ACEC77-E7B3-DD45-A568-FAF0EA35EBCC}" type="sibTrans" cxnId="{D29A5281-45DF-F944-93EA-A2EF7F6161BE}">
      <dgm:prSet/>
      <dgm:spPr/>
      <dgm:t>
        <a:bodyPr/>
        <a:lstStyle/>
        <a:p>
          <a:endParaRPr lang="en-US"/>
        </a:p>
      </dgm:t>
    </dgm:pt>
    <dgm:pt modelId="{3A76249F-4172-6348-852A-B8A1CC4D6F9C}" type="pres">
      <dgm:prSet presAssocID="{688952AD-B8DE-EE44-9F07-5C8A6565689D}" presName="cycle" presStyleCnt="0">
        <dgm:presLayoutVars>
          <dgm:dir/>
          <dgm:resizeHandles val="exact"/>
        </dgm:presLayoutVars>
      </dgm:prSet>
      <dgm:spPr/>
    </dgm:pt>
    <dgm:pt modelId="{DF6BBC91-ACF6-D440-B3D6-5A8A774060E9}" type="pres">
      <dgm:prSet presAssocID="{977F2C99-F3C2-5F4A-AC64-E3481D8E39B1}" presName="node" presStyleLbl="node1" presStyleIdx="0" presStyleCnt="5">
        <dgm:presLayoutVars>
          <dgm:bulletEnabled val="1"/>
        </dgm:presLayoutVars>
      </dgm:prSet>
      <dgm:spPr/>
    </dgm:pt>
    <dgm:pt modelId="{3A79E132-C9BD-194F-9C8D-4610B6CCBFB0}" type="pres">
      <dgm:prSet presAssocID="{8582A3AB-F725-374E-A9ED-A37C3635575D}" presName="sibTrans" presStyleLbl="sibTrans2D1" presStyleIdx="0" presStyleCnt="5"/>
      <dgm:spPr/>
    </dgm:pt>
    <dgm:pt modelId="{2D90C1B7-F8DF-BC4E-A6E0-E817C0C15D6D}" type="pres">
      <dgm:prSet presAssocID="{8582A3AB-F725-374E-A9ED-A37C3635575D}" presName="connectorText" presStyleLbl="sibTrans2D1" presStyleIdx="0" presStyleCnt="5"/>
      <dgm:spPr/>
    </dgm:pt>
    <dgm:pt modelId="{668752DE-086C-6A40-9946-076F12373D0B}" type="pres">
      <dgm:prSet presAssocID="{718F3926-432E-FC44-A1CE-59662B44D312}" presName="node" presStyleLbl="node1" presStyleIdx="1" presStyleCnt="5">
        <dgm:presLayoutVars>
          <dgm:bulletEnabled val="1"/>
        </dgm:presLayoutVars>
      </dgm:prSet>
      <dgm:spPr/>
    </dgm:pt>
    <dgm:pt modelId="{037098BC-A94E-0146-904A-9FD6548CA4F9}" type="pres">
      <dgm:prSet presAssocID="{6228FE91-038A-CD49-B2C9-48B88CC9B837}" presName="sibTrans" presStyleLbl="sibTrans2D1" presStyleIdx="1" presStyleCnt="5"/>
      <dgm:spPr/>
    </dgm:pt>
    <dgm:pt modelId="{7F455467-60F4-504D-933B-4D51E8EE1FE3}" type="pres">
      <dgm:prSet presAssocID="{6228FE91-038A-CD49-B2C9-48B88CC9B837}" presName="connectorText" presStyleLbl="sibTrans2D1" presStyleIdx="1" presStyleCnt="5"/>
      <dgm:spPr/>
    </dgm:pt>
    <dgm:pt modelId="{4F37FBEA-F2A7-3A43-8D01-ED214C2BD1AA}" type="pres">
      <dgm:prSet presAssocID="{0F44D824-752C-BF43-A8D9-19A8079F119D}" presName="node" presStyleLbl="node1" presStyleIdx="2" presStyleCnt="5">
        <dgm:presLayoutVars>
          <dgm:bulletEnabled val="1"/>
        </dgm:presLayoutVars>
      </dgm:prSet>
      <dgm:spPr/>
    </dgm:pt>
    <dgm:pt modelId="{CF3AE1C7-F59E-D748-9849-E8EAB5359886}" type="pres">
      <dgm:prSet presAssocID="{39E0EBC4-D76C-7548-8880-237498586C52}" presName="sibTrans" presStyleLbl="sibTrans2D1" presStyleIdx="2" presStyleCnt="5"/>
      <dgm:spPr/>
    </dgm:pt>
    <dgm:pt modelId="{91AA56FC-09C0-4C41-903A-12550361F911}" type="pres">
      <dgm:prSet presAssocID="{39E0EBC4-D76C-7548-8880-237498586C52}" presName="connectorText" presStyleLbl="sibTrans2D1" presStyleIdx="2" presStyleCnt="5"/>
      <dgm:spPr/>
    </dgm:pt>
    <dgm:pt modelId="{550F49B1-CA53-DE4D-A343-CCF66764DEB3}" type="pres">
      <dgm:prSet presAssocID="{56E379AA-6E2A-684E-9B2E-0EB525339459}" presName="node" presStyleLbl="node1" presStyleIdx="3" presStyleCnt="5">
        <dgm:presLayoutVars>
          <dgm:bulletEnabled val="1"/>
        </dgm:presLayoutVars>
      </dgm:prSet>
      <dgm:spPr/>
    </dgm:pt>
    <dgm:pt modelId="{2A10B710-C772-1242-8273-BDE025DDAE3D}" type="pres">
      <dgm:prSet presAssocID="{C9DA671D-8CFF-3443-A479-6FEC8D6A0225}" presName="sibTrans" presStyleLbl="sibTrans2D1" presStyleIdx="3" presStyleCnt="5"/>
      <dgm:spPr/>
    </dgm:pt>
    <dgm:pt modelId="{C447D849-126B-7F46-B76E-6E8833502228}" type="pres">
      <dgm:prSet presAssocID="{C9DA671D-8CFF-3443-A479-6FEC8D6A0225}" presName="connectorText" presStyleLbl="sibTrans2D1" presStyleIdx="3" presStyleCnt="5"/>
      <dgm:spPr/>
    </dgm:pt>
    <dgm:pt modelId="{181C9F6A-0A69-884A-BBDC-B6E177534280}" type="pres">
      <dgm:prSet presAssocID="{6319B111-1DBB-A341-B2FF-83E94020908C}" presName="node" presStyleLbl="node1" presStyleIdx="4" presStyleCnt="5">
        <dgm:presLayoutVars>
          <dgm:bulletEnabled val="1"/>
        </dgm:presLayoutVars>
      </dgm:prSet>
      <dgm:spPr/>
    </dgm:pt>
    <dgm:pt modelId="{705DAB10-4BD9-AA49-B1E3-CB738BD99BFF}" type="pres">
      <dgm:prSet presAssocID="{98ACEC77-E7B3-DD45-A568-FAF0EA35EBCC}" presName="sibTrans" presStyleLbl="sibTrans2D1" presStyleIdx="4" presStyleCnt="5"/>
      <dgm:spPr/>
    </dgm:pt>
    <dgm:pt modelId="{D61BD929-1A57-554F-A812-0DAA43B73983}" type="pres">
      <dgm:prSet presAssocID="{98ACEC77-E7B3-DD45-A568-FAF0EA35EBCC}" presName="connectorText" presStyleLbl="sibTrans2D1" presStyleIdx="4" presStyleCnt="5"/>
      <dgm:spPr/>
    </dgm:pt>
  </dgm:ptLst>
  <dgm:cxnLst>
    <dgm:cxn modelId="{73F1DF11-C110-4A48-AA81-0E346617A91F}" srcId="{688952AD-B8DE-EE44-9F07-5C8A6565689D}" destId="{718F3926-432E-FC44-A1CE-59662B44D312}" srcOrd="1" destOrd="0" parTransId="{0FB78774-5354-E142-8DEF-B0B2757EABB2}" sibTransId="{6228FE91-038A-CD49-B2C9-48B88CC9B837}"/>
    <dgm:cxn modelId="{CF7B7F1C-E9D6-A744-BCA4-77510DA5E4E5}" type="presOf" srcId="{8582A3AB-F725-374E-A9ED-A37C3635575D}" destId="{2D90C1B7-F8DF-BC4E-A6E0-E817C0C15D6D}" srcOrd="1" destOrd="0" presId="urn:microsoft.com/office/officeart/2005/8/layout/cycle2"/>
    <dgm:cxn modelId="{4240172F-95D1-1844-B3CD-10D1E9254C99}" type="presOf" srcId="{98ACEC77-E7B3-DD45-A568-FAF0EA35EBCC}" destId="{705DAB10-4BD9-AA49-B1E3-CB738BD99BFF}" srcOrd="0" destOrd="0" presId="urn:microsoft.com/office/officeart/2005/8/layout/cycle2"/>
    <dgm:cxn modelId="{E95A1541-E38D-CA4E-881E-2B65BC6BF948}" type="presOf" srcId="{688952AD-B8DE-EE44-9F07-5C8A6565689D}" destId="{3A76249F-4172-6348-852A-B8A1CC4D6F9C}" srcOrd="0" destOrd="0" presId="urn:microsoft.com/office/officeart/2005/8/layout/cycle2"/>
    <dgm:cxn modelId="{6029D668-4890-6244-9346-0C6EC7CFC929}" type="presOf" srcId="{56E379AA-6E2A-684E-9B2E-0EB525339459}" destId="{550F49B1-CA53-DE4D-A343-CCF66764DEB3}" srcOrd="0" destOrd="0" presId="urn:microsoft.com/office/officeart/2005/8/layout/cycle2"/>
    <dgm:cxn modelId="{F3A1026F-B480-2840-ABF6-01DB3CDA183E}" type="presOf" srcId="{39E0EBC4-D76C-7548-8880-237498586C52}" destId="{91AA56FC-09C0-4C41-903A-12550361F911}" srcOrd="1" destOrd="0" presId="urn:microsoft.com/office/officeart/2005/8/layout/cycle2"/>
    <dgm:cxn modelId="{62817370-8E57-4E47-97C0-2E78FCA23254}" type="presOf" srcId="{98ACEC77-E7B3-DD45-A568-FAF0EA35EBCC}" destId="{D61BD929-1A57-554F-A812-0DAA43B73983}" srcOrd="1" destOrd="0" presId="urn:microsoft.com/office/officeart/2005/8/layout/cycle2"/>
    <dgm:cxn modelId="{B9546E76-3625-424E-89BF-D5E357C2AF87}" type="presOf" srcId="{977F2C99-F3C2-5F4A-AC64-E3481D8E39B1}" destId="{DF6BBC91-ACF6-D440-B3D6-5A8A774060E9}" srcOrd="0" destOrd="0" presId="urn:microsoft.com/office/officeart/2005/8/layout/cycle2"/>
    <dgm:cxn modelId="{D29A5281-45DF-F944-93EA-A2EF7F6161BE}" srcId="{688952AD-B8DE-EE44-9F07-5C8A6565689D}" destId="{6319B111-1DBB-A341-B2FF-83E94020908C}" srcOrd="4" destOrd="0" parTransId="{734B2E04-F69B-454B-AF59-CB555FCD9876}" sibTransId="{98ACEC77-E7B3-DD45-A568-FAF0EA35EBCC}"/>
    <dgm:cxn modelId="{E6CB2183-A9CD-5A46-8F66-702BBF3BB9BA}" type="presOf" srcId="{6228FE91-038A-CD49-B2C9-48B88CC9B837}" destId="{037098BC-A94E-0146-904A-9FD6548CA4F9}" srcOrd="0" destOrd="0" presId="urn:microsoft.com/office/officeart/2005/8/layout/cycle2"/>
    <dgm:cxn modelId="{24F2A58C-6075-2B41-872E-B571A3F1BDE6}" type="presOf" srcId="{8582A3AB-F725-374E-A9ED-A37C3635575D}" destId="{3A79E132-C9BD-194F-9C8D-4610B6CCBFB0}" srcOrd="0" destOrd="0" presId="urn:microsoft.com/office/officeart/2005/8/layout/cycle2"/>
    <dgm:cxn modelId="{38E0148D-4E85-A948-B24D-CA9FE40DE08F}" type="presOf" srcId="{6319B111-1DBB-A341-B2FF-83E94020908C}" destId="{181C9F6A-0A69-884A-BBDC-B6E177534280}" srcOrd="0" destOrd="0" presId="urn:microsoft.com/office/officeart/2005/8/layout/cycle2"/>
    <dgm:cxn modelId="{6FE63DA4-2881-534C-A344-994B3581770C}" type="presOf" srcId="{0F44D824-752C-BF43-A8D9-19A8079F119D}" destId="{4F37FBEA-F2A7-3A43-8D01-ED214C2BD1AA}" srcOrd="0" destOrd="0" presId="urn:microsoft.com/office/officeart/2005/8/layout/cycle2"/>
    <dgm:cxn modelId="{B5EC8FAC-1142-314C-9468-19CD4B797D1A}" srcId="{688952AD-B8DE-EE44-9F07-5C8A6565689D}" destId="{0F44D824-752C-BF43-A8D9-19A8079F119D}" srcOrd="2" destOrd="0" parTransId="{D0939391-873C-CE42-B5B7-5825A566FF23}" sibTransId="{39E0EBC4-D76C-7548-8880-237498586C52}"/>
    <dgm:cxn modelId="{85CE05BE-2966-AE4F-BE7A-4328A58B4454}" srcId="{688952AD-B8DE-EE44-9F07-5C8A6565689D}" destId="{977F2C99-F3C2-5F4A-AC64-E3481D8E39B1}" srcOrd="0" destOrd="0" parTransId="{8DE7FA6C-8D5E-4146-84AB-07E7B4104681}" sibTransId="{8582A3AB-F725-374E-A9ED-A37C3635575D}"/>
    <dgm:cxn modelId="{8DF675D0-495E-F44F-AD81-033E495AA5B9}" srcId="{688952AD-B8DE-EE44-9F07-5C8A6565689D}" destId="{56E379AA-6E2A-684E-9B2E-0EB525339459}" srcOrd="3" destOrd="0" parTransId="{E6E1A6F6-820D-594F-8E2C-3D81B9093559}" sibTransId="{C9DA671D-8CFF-3443-A479-6FEC8D6A0225}"/>
    <dgm:cxn modelId="{69DB33DC-8CFF-FE43-8EBC-D7C66316A324}" type="presOf" srcId="{C9DA671D-8CFF-3443-A479-6FEC8D6A0225}" destId="{C447D849-126B-7F46-B76E-6E8833502228}" srcOrd="1" destOrd="0" presId="urn:microsoft.com/office/officeart/2005/8/layout/cycle2"/>
    <dgm:cxn modelId="{FC5643E1-9F4B-A24F-8D2F-404501E9DB76}" type="presOf" srcId="{6228FE91-038A-CD49-B2C9-48B88CC9B837}" destId="{7F455467-60F4-504D-933B-4D51E8EE1FE3}" srcOrd="1" destOrd="0" presId="urn:microsoft.com/office/officeart/2005/8/layout/cycle2"/>
    <dgm:cxn modelId="{2EC244E1-7C5E-1C47-A6A5-C7AFA7AF11E5}" type="presOf" srcId="{718F3926-432E-FC44-A1CE-59662B44D312}" destId="{668752DE-086C-6A40-9946-076F12373D0B}" srcOrd="0" destOrd="0" presId="urn:microsoft.com/office/officeart/2005/8/layout/cycle2"/>
    <dgm:cxn modelId="{CCE0D4E1-29E9-3349-841C-DC56CC18760B}" type="presOf" srcId="{C9DA671D-8CFF-3443-A479-6FEC8D6A0225}" destId="{2A10B710-C772-1242-8273-BDE025DDAE3D}" srcOrd="0" destOrd="0" presId="urn:microsoft.com/office/officeart/2005/8/layout/cycle2"/>
    <dgm:cxn modelId="{70DBCDF3-01AC-E04B-8AE1-A9332FE85689}" type="presOf" srcId="{39E0EBC4-D76C-7548-8880-237498586C52}" destId="{CF3AE1C7-F59E-D748-9849-E8EAB5359886}" srcOrd="0" destOrd="0" presId="urn:microsoft.com/office/officeart/2005/8/layout/cycle2"/>
    <dgm:cxn modelId="{A39832BE-9539-3644-8FE9-B017396F6B3D}" type="presParOf" srcId="{3A76249F-4172-6348-852A-B8A1CC4D6F9C}" destId="{DF6BBC91-ACF6-D440-B3D6-5A8A774060E9}" srcOrd="0" destOrd="0" presId="urn:microsoft.com/office/officeart/2005/8/layout/cycle2"/>
    <dgm:cxn modelId="{B5AD81C6-A878-8C4F-B30C-6F4AE087746F}" type="presParOf" srcId="{3A76249F-4172-6348-852A-B8A1CC4D6F9C}" destId="{3A79E132-C9BD-194F-9C8D-4610B6CCBFB0}" srcOrd="1" destOrd="0" presId="urn:microsoft.com/office/officeart/2005/8/layout/cycle2"/>
    <dgm:cxn modelId="{5C216AED-2AB8-C048-A6C7-5E0BE1E440EA}" type="presParOf" srcId="{3A79E132-C9BD-194F-9C8D-4610B6CCBFB0}" destId="{2D90C1B7-F8DF-BC4E-A6E0-E817C0C15D6D}" srcOrd="0" destOrd="0" presId="urn:microsoft.com/office/officeart/2005/8/layout/cycle2"/>
    <dgm:cxn modelId="{A2372A71-9915-6E48-9246-7FDBB9BDDEC6}" type="presParOf" srcId="{3A76249F-4172-6348-852A-B8A1CC4D6F9C}" destId="{668752DE-086C-6A40-9946-076F12373D0B}" srcOrd="2" destOrd="0" presId="urn:microsoft.com/office/officeart/2005/8/layout/cycle2"/>
    <dgm:cxn modelId="{A79054CD-F4BB-6447-BC40-89908B0CE86B}" type="presParOf" srcId="{3A76249F-4172-6348-852A-B8A1CC4D6F9C}" destId="{037098BC-A94E-0146-904A-9FD6548CA4F9}" srcOrd="3" destOrd="0" presId="urn:microsoft.com/office/officeart/2005/8/layout/cycle2"/>
    <dgm:cxn modelId="{995C8EA2-2204-744E-8B2D-336FCACCC8EA}" type="presParOf" srcId="{037098BC-A94E-0146-904A-9FD6548CA4F9}" destId="{7F455467-60F4-504D-933B-4D51E8EE1FE3}" srcOrd="0" destOrd="0" presId="urn:microsoft.com/office/officeart/2005/8/layout/cycle2"/>
    <dgm:cxn modelId="{6243DAA4-CAFC-4742-A762-C88CC5E290EB}" type="presParOf" srcId="{3A76249F-4172-6348-852A-B8A1CC4D6F9C}" destId="{4F37FBEA-F2A7-3A43-8D01-ED214C2BD1AA}" srcOrd="4" destOrd="0" presId="urn:microsoft.com/office/officeart/2005/8/layout/cycle2"/>
    <dgm:cxn modelId="{8E4D084D-6468-2D44-832E-E315BD05EB06}" type="presParOf" srcId="{3A76249F-4172-6348-852A-B8A1CC4D6F9C}" destId="{CF3AE1C7-F59E-D748-9849-E8EAB5359886}" srcOrd="5" destOrd="0" presId="urn:microsoft.com/office/officeart/2005/8/layout/cycle2"/>
    <dgm:cxn modelId="{65F9D770-AEB7-6F4C-8DD5-F0F0BC2016B5}" type="presParOf" srcId="{CF3AE1C7-F59E-D748-9849-E8EAB5359886}" destId="{91AA56FC-09C0-4C41-903A-12550361F911}" srcOrd="0" destOrd="0" presId="urn:microsoft.com/office/officeart/2005/8/layout/cycle2"/>
    <dgm:cxn modelId="{4F0A0669-5401-5346-A62F-99357F7E4257}" type="presParOf" srcId="{3A76249F-4172-6348-852A-B8A1CC4D6F9C}" destId="{550F49B1-CA53-DE4D-A343-CCF66764DEB3}" srcOrd="6" destOrd="0" presId="urn:microsoft.com/office/officeart/2005/8/layout/cycle2"/>
    <dgm:cxn modelId="{A30A0B2C-120A-C843-B72E-3A94B37A63B0}" type="presParOf" srcId="{3A76249F-4172-6348-852A-B8A1CC4D6F9C}" destId="{2A10B710-C772-1242-8273-BDE025DDAE3D}" srcOrd="7" destOrd="0" presId="urn:microsoft.com/office/officeart/2005/8/layout/cycle2"/>
    <dgm:cxn modelId="{0A4E60AA-C435-8F48-94E2-673BCB9B7D83}" type="presParOf" srcId="{2A10B710-C772-1242-8273-BDE025DDAE3D}" destId="{C447D849-126B-7F46-B76E-6E8833502228}" srcOrd="0" destOrd="0" presId="urn:microsoft.com/office/officeart/2005/8/layout/cycle2"/>
    <dgm:cxn modelId="{3D69A668-EBA4-884E-9A16-3019380AB3EB}" type="presParOf" srcId="{3A76249F-4172-6348-852A-B8A1CC4D6F9C}" destId="{181C9F6A-0A69-884A-BBDC-B6E177534280}" srcOrd="8" destOrd="0" presId="urn:microsoft.com/office/officeart/2005/8/layout/cycle2"/>
    <dgm:cxn modelId="{A6B523C9-4030-1C43-BA53-81AB96F42C52}" type="presParOf" srcId="{3A76249F-4172-6348-852A-B8A1CC4D6F9C}" destId="{705DAB10-4BD9-AA49-B1E3-CB738BD99BFF}" srcOrd="9" destOrd="0" presId="urn:microsoft.com/office/officeart/2005/8/layout/cycle2"/>
    <dgm:cxn modelId="{1B1F2BFA-49CF-9940-A609-E77BFEF8277E}" type="presParOf" srcId="{705DAB10-4BD9-AA49-B1E3-CB738BD99BFF}" destId="{D61BD929-1A57-554F-A812-0DAA43B73983}"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31F5E9-B389-3149-8CE8-AD7EAF839E5D}"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91058520-63C4-7047-BB34-76CE77E2BBEC}">
      <dgm:prSet phldrT="[Text]" custT="1"/>
      <dgm:spPr/>
      <dgm:t>
        <a:bodyPr/>
        <a:lstStyle/>
        <a:p>
          <a:r>
            <a:rPr lang="en-US" sz="4800" dirty="0">
              <a:solidFill>
                <a:schemeClr val="tx1"/>
              </a:solidFill>
            </a:rPr>
            <a:t>S</a:t>
          </a:r>
          <a:r>
            <a:rPr lang="en-US" sz="3200" dirty="0"/>
            <a:t>ingle Responsibility Principle</a:t>
          </a:r>
        </a:p>
      </dgm:t>
    </dgm:pt>
    <dgm:pt modelId="{A346346B-D0A2-F94F-A560-D2080B4494F2}" type="parTrans" cxnId="{2B0F77BB-FCF8-BC4D-9DA3-B185B33627F9}">
      <dgm:prSet/>
      <dgm:spPr/>
      <dgm:t>
        <a:bodyPr/>
        <a:lstStyle/>
        <a:p>
          <a:endParaRPr lang="en-US"/>
        </a:p>
      </dgm:t>
    </dgm:pt>
    <dgm:pt modelId="{9A8B72CF-ADEF-6745-9B75-29403698DABB}" type="sibTrans" cxnId="{2B0F77BB-FCF8-BC4D-9DA3-B185B33627F9}">
      <dgm:prSet/>
      <dgm:spPr/>
      <dgm:t>
        <a:bodyPr/>
        <a:lstStyle/>
        <a:p>
          <a:endParaRPr lang="en-US"/>
        </a:p>
      </dgm:t>
    </dgm:pt>
    <dgm:pt modelId="{ECBA4426-2E29-8A4C-9AAC-CD0A30CDD800}">
      <dgm:prSet phldrT="[Text]" custT="1"/>
      <dgm:spPr/>
      <dgm:t>
        <a:bodyPr/>
        <a:lstStyle/>
        <a:p>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gm:t>
    </dgm:pt>
    <dgm:pt modelId="{7E4D7C0E-23CF-F549-AEC3-75F1E2A4236F}" type="parTrans" cxnId="{14D1AAF1-200A-1246-B5E7-3C0C547A1036}">
      <dgm:prSet/>
      <dgm:spPr/>
      <dgm:t>
        <a:bodyPr/>
        <a:lstStyle/>
        <a:p>
          <a:endParaRPr lang="en-US"/>
        </a:p>
      </dgm:t>
    </dgm:pt>
    <dgm:pt modelId="{B0D00F73-2530-A74E-BEF1-491A79B8A813}" type="sibTrans" cxnId="{14D1AAF1-200A-1246-B5E7-3C0C547A1036}">
      <dgm:prSet/>
      <dgm:spPr/>
      <dgm:t>
        <a:bodyPr/>
        <a:lstStyle/>
        <a:p>
          <a:endParaRPr lang="en-US"/>
        </a:p>
      </dgm:t>
    </dgm:pt>
    <dgm:pt modelId="{867A8265-CA76-684B-927A-17F2C0E393E8}">
      <dgm:prSet phldrT="[Text]" custT="1"/>
      <dgm:spPr/>
      <dgm: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gm:t>
    </dgm:pt>
    <dgm:pt modelId="{BE69541F-13BC-AF4E-83C0-A01FA952B090}" type="parTrans" cxnId="{425C3E57-3419-BB41-B8F9-BF2886B66614}">
      <dgm:prSet/>
      <dgm:spPr/>
      <dgm:t>
        <a:bodyPr/>
        <a:lstStyle/>
        <a:p>
          <a:endParaRPr lang="en-US"/>
        </a:p>
      </dgm:t>
    </dgm:pt>
    <dgm:pt modelId="{F8394BDE-AA42-CE4A-8F55-A02131313681}" type="sibTrans" cxnId="{425C3E57-3419-BB41-B8F9-BF2886B66614}">
      <dgm:prSet/>
      <dgm:spPr/>
      <dgm:t>
        <a:bodyPr/>
        <a:lstStyle/>
        <a:p>
          <a:endParaRPr lang="en-US"/>
        </a:p>
      </dgm:t>
    </dgm:pt>
    <dgm:pt modelId="{4433725A-E038-1646-86F7-A8FFC4BA556A}">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gm:t>
    </dgm:pt>
    <dgm:pt modelId="{D3EC0404-630B-C049-8D91-FF39558CFBF7}" type="parTrans" cxnId="{613D7242-E91F-0A4F-BD3C-0F96B89AD07C}">
      <dgm:prSet/>
      <dgm:spPr/>
      <dgm:t>
        <a:bodyPr/>
        <a:lstStyle/>
        <a:p>
          <a:endParaRPr lang="en-US"/>
        </a:p>
      </dgm:t>
    </dgm:pt>
    <dgm:pt modelId="{DDDDB821-77D8-394B-8348-DABBD19987C2}" type="sibTrans" cxnId="{613D7242-E91F-0A4F-BD3C-0F96B89AD07C}">
      <dgm:prSet/>
      <dgm:spPr/>
      <dgm:t>
        <a:bodyPr/>
        <a:lstStyle/>
        <a:p>
          <a:endParaRPr lang="en-US"/>
        </a:p>
      </dgm:t>
    </dgm:pt>
    <dgm:pt modelId="{FEFF0D08-FF38-A943-8D3D-E47C96E4F2A2}">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gm:t>
    </dgm:pt>
    <dgm:pt modelId="{D9D18DD3-B62A-4048-BDC8-45060EDD6964}" type="parTrans" cxnId="{F324FE4B-4911-8E4F-936A-495B8552A864}">
      <dgm:prSet/>
      <dgm:spPr/>
      <dgm:t>
        <a:bodyPr/>
        <a:lstStyle/>
        <a:p>
          <a:endParaRPr lang="en-US"/>
        </a:p>
      </dgm:t>
    </dgm:pt>
    <dgm:pt modelId="{30CF5C73-2115-754E-92BB-F88CF9982AFE}" type="sibTrans" cxnId="{F324FE4B-4911-8E4F-936A-495B8552A864}">
      <dgm:prSet/>
      <dgm:spPr/>
      <dgm:t>
        <a:bodyPr/>
        <a:lstStyle/>
        <a:p>
          <a:endParaRPr lang="en-US"/>
        </a:p>
      </dgm:t>
    </dgm:pt>
    <dgm:pt modelId="{DA397103-F401-D845-9CA6-1BCE6DC42016}" type="pres">
      <dgm:prSet presAssocID="{8031F5E9-B389-3149-8CE8-AD7EAF839E5D}" presName="linear" presStyleCnt="0">
        <dgm:presLayoutVars>
          <dgm:animLvl val="lvl"/>
          <dgm:resizeHandles val="exact"/>
        </dgm:presLayoutVars>
      </dgm:prSet>
      <dgm:spPr/>
    </dgm:pt>
    <dgm:pt modelId="{83A4509F-01E5-9241-BF56-2810992E3FE8}" type="pres">
      <dgm:prSet presAssocID="{91058520-63C4-7047-BB34-76CE77E2BBEC}" presName="parentText" presStyleLbl="node1" presStyleIdx="0" presStyleCnt="5">
        <dgm:presLayoutVars>
          <dgm:chMax val="0"/>
          <dgm:bulletEnabled val="1"/>
        </dgm:presLayoutVars>
      </dgm:prSet>
      <dgm:spPr/>
    </dgm:pt>
    <dgm:pt modelId="{17DF826E-7A33-C54E-97DE-83F7968D102B}" type="pres">
      <dgm:prSet presAssocID="{9A8B72CF-ADEF-6745-9B75-29403698DABB}" presName="spacer" presStyleCnt="0"/>
      <dgm:spPr/>
    </dgm:pt>
    <dgm:pt modelId="{DDEEFCBA-0D4A-924C-A703-81ED9EFEAA27}" type="pres">
      <dgm:prSet presAssocID="{ECBA4426-2E29-8A4C-9AAC-CD0A30CDD800}" presName="parentText" presStyleLbl="node1" presStyleIdx="1" presStyleCnt="5">
        <dgm:presLayoutVars>
          <dgm:chMax val="0"/>
          <dgm:bulletEnabled val="1"/>
        </dgm:presLayoutVars>
      </dgm:prSet>
      <dgm:spPr/>
    </dgm:pt>
    <dgm:pt modelId="{86681927-9CEC-3943-B727-371361B845C7}" type="pres">
      <dgm:prSet presAssocID="{B0D00F73-2530-A74E-BEF1-491A79B8A813}" presName="spacer" presStyleCnt="0"/>
      <dgm:spPr/>
    </dgm:pt>
    <dgm:pt modelId="{338CD7A1-AD47-0B45-B054-515EDBD02787}" type="pres">
      <dgm:prSet presAssocID="{867A8265-CA76-684B-927A-17F2C0E393E8}" presName="parentText" presStyleLbl="node1" presStyleIdx="2" presStyleCnt="5">
        <dgm:presLayoutVars>
          <dgm:chMax val="0"/>
          <dgm:bulletEnabled val="1"/>
        </dgm:presLayoutVars>
      </dgm:prSet>
      <dgm:spPr/>
    </dgm:pt>
    <dgm:pt modelId="{14150344-A1D5-884B-B28E-CDA7D88595EE}" type="pres">
      <dgm:prSet presAssocID="{F8394BDE-AA42-CE4A-8F55-A02131313681}" presName="spacer" presStyleCnt="0"/>
      <dgm:spPr/>
    </dgm:pt>
    <dgm:pt modelId="{00DD25BC-F267-B842-8E1B-C786B9709ECB}" type="pres">
      <dgm:prSet presAssocID="{4433725A-E038-1646-86F7-A8FFC4BA556A}" presName="parentText" presStyleLbl="node1" presStyleIdx="3" presStyleCnt="5">
        <dgm:presLayoutVars>
          <dgm:chMax val="0"/>
          <dgm:bulletEnabled val="1"/>
        </dgm:presLayoutVars>
      </dgm:prSet>
      <dgm:spPr/>
    </dgm:pt>
    <dgm:pt modelId="{1BE370C6-C554-B54C-807A-0B7A2F77E205}" type="pres">
      <dgm:prSet presAssocID="{DDDDB821-77D8-394B-8348-DABBD19987C2}" presName="spacer" presStyleCnt="0"/>
      <dgm:spPr/>
    </dgm:pt>
    <dgm:pt modelId="{D8413AF9-646C-C747-9CA9-5879DEDDC6C0}" type="pres">
      <dgm:prSet presAssocID="{FEFF0D08-FF38-A943-8D3D-E47C96E4F2A2}" presName="parentText" presStyleLbl="node1" presStyleIdx="4" presStyleCnt="5" custLinFactNeighborY="67961">
        <dgm:presLayoutVars>
          <dgm:chMax val="0"/>
          <dgm:bulletEnabled val="1"/>
        </dgm:presLayoutVars>
      </dgm:prSet>
      <dgm:spPr/>
    </dgm:pt>
  </dgm:ptLst>
  <dgm:cxnLst>
    <dgm:cxn modelId="{8D554303-A550-DF4A-989B-B20ACC11A307}" type="presOf" srcId="{867A8265-CA76-684B-927A-17F2C0E393E8}" destId="{338CD7A1-AD47-0B45-B054-515EDBD02787}" srcOrd="0" destOrd="0" presId="urn:microsoft.com/office/officeart/2005/8/layout/vList2"/>
    <dgm:cxn modelId="{5C824C0E-47E7-9541-9CCA-84080FF05B9B}" type="presOf" srcId="{4433725A-E038-1646-86F7-A8FFC4BA556A}" destId="{00DD25BC-F267-B842-8E1B-C786B9709ECB}" srcOrd="0" destOrd="0" presId="urn:microsoft.com/office/officeart/2005/8/layout/vList2"/>
    <dgm:cxn modelId="{613D7242-E91F-0A4F-BD3C-0F96B89AD07C}" srcId="{8031F5E9-B389-3149-8CE8-AD7EAF839E5D}" destId="{4433725A-E038-1646-86F7-A8FFC4BA556A}" srcOrd="3" destOrd="0" parTransId="{D3EC0404-630B-C049-8D91-FF39558CFBF7}" sibTransId="{DDDDB821-77D8-394B-8348-DABBD19987C2}"/>
    <dgm:cxn modelId="{F324FE4B-4911-8E4F-936A-495B8552A864}" srcId="{8031F5E9-B389-3149-8CE8-AD7EAF839E5D}" destId="{FEFF0D08-FF38-A943-8D3D-E47C96E4F2A2}" srcOrd="4" destOrd="0" parTransId="{D9D18DD3-B62A-4048-BDC8-45060EDD6964}" sibTransId="{30CF5C73-2115-754E-92BB-F88CF9982AFE}"/>
    <dgm:cxn modelId="{5CBC0C4F-3819-1A44-8D2C-F9EFEB879715}" type="presOf" srcId="{91058520-63C4-7047-BB34-76CE77E2BBEC}" destId="{83A4509F-01E5-9241-BF56-2810992E3FE8}" srcOrd="0" destOrd="0" presId="urn:microsoft.com/office/officeart/2005/8/layout/vList2"/>
    <dgm:cxn modelId="{425C3E57-3419-BB41-B8F9-BF2886B66614}" srcId="{8031F5E9-B389-3149-8CE8-AD7EAF839E5D}" destId="{867A8265-CA76-684B-927A-17F2C0E393E8}" srcOrd="2" destOrd="0" parTransId="{BE69541F-13BC-AF4E-83C0-A01FA952B090}" sibTransId="{F8394BDE-AA42-CE4A-8F55-A02131313681}"/>
    <dgm:cxn modelId="{78BE347B-0EFD-EE45-B9C5-1B9CCC10BD80}" type="presOf" srcId="{8031F5E9-B389-3149-8CE8-AD7EAF839E5D}" destId="{DA397103-F401-D845-9CA6-1BCE6DC42016}" srcOrd="0" destOrd="0" presId="urn:microsoft.com/office/officeart/2005/8/layout/vList2"/>
    <dgm:cxn modelId="{4F29BB9B-8979-694F-A46F-11B606861415}" type="presOf" srcId="{FEFF0D08-FF38-A943-8D3D-E47C96E4F2A2}" destId="{D8413AF9-646C-C747-9CA9-5879DEDDC6C0}" srcOrd="0" destOrd="0" presId="urn:microsoft.com/office/officeart/2005/8/layout/vList2"/>
    <dgm:cxn modelId="{2B0F77BB-FCF8-BC4D-9DA3-B185B33627F9}" srcId="{8031F5E9-B389-3149-8CE8-AD7EAF839E5D}" destId="{91058520-63C4-7047-BB34-76CE77E2BBEC}" srcOrd="0" destOrd="0" parTransId="{A346346B-D0A2-F94F-A560-D2080B4494F2}" sibTransId="{9A8B72CF-ADEF-6745-9B75-29403698DABB}"/>
    <dgm:cxn modelId="{724CADD8-7E37-B54F-BB8A-3AB93FA84429}" type="presOf" srcId="{ECBA4426-2E29-8A4C-9AAC-CD0A30CDD800}" destId="{DDEEFCBA-0D4A-924C-A703-81ED9EFEAA27}" srcOrd="0" destOrd="0" presId="urn:microsoft.com/office/officeart/2005/8/layout/vList2"/>
    <dgm:cxn modelId="{14D1AAF1-200A-1246-B5E7-3C0C547A1036}" srcId="{8031F5E9-B389-3149-8CE8-AD7EAF839E5D}" destId="{ECBA4426-2E29-8A4C-9AAC-CD0A30CDD800}" srcOrd="1" destOrd="0" parTransId="{7E4D7C0E-23CF-F549-AEC3-75F1E2A4236F}" sibTransId="{B0D00F73-2530-A74E-BEF1-491A79B8A813}"/>
    <dgm:cxn modelId="{C7E54ECE-B1B1-5048-8329-423425638C9F}" type="presParOf" srcId="{DA397103-F401-D845-9CA6-1BCE6DC42016}" destId="{83A4509F-01E5-9241-BF56-2810992E3FE8}" srcOrd="0" destOrd="0" presId="urn:microsoft.com/office/officeart/2005/8/layout/vList2"/>
    <dgm:cxn modelId="{0C5BE880-BA38-2344-8243-16D5B5C9B70D}" type="presParOf" srcId="{DA397103-F401-D845-9CA6-1BCE6DC42016}" destId="{17DF826E-7A33-C54E-97DE-83F7968D102B}" srcOrd="1" destOrd="0" presId="urn:microsoft.com/office/officeart/2005/8/layout/vList2"/>
    <dgm:cxn modelId="{4C0AF492-1A07-9947-B32F-BCBB43A18A5C}" type="presParOf" srcId="{DA397103-F401-D845-9CA6-1BCE6DC42016}" destId="{DDEEFCBA-0D4A-924C-A703-81ED9EFEAA27}" srcOrd="2" destOrd="0" presId="urn:microsoft.com/office/officeart/2005/8/layout/vList2"/>
    <dgm:cxn modelId="{DB10D6C8-206C-6F41-A3A5-FC93D6621618}" type="presParOf" srcId="{DA397103-F401-D845-9CA6-1BCE6DC42016}" destId="{86681927-9CEC-3943-B727-371361B845C7}" srcOrd="3" destOrd="0" presId="urn:microsoft.com/office/officeart/2005/8/layout/vList2"/>
    <dgm:cxn modelId="{0362092E-2ED6-444D-A33B-471AFC6445FD}" type="presParOf" srcId="{DA397103-F401-D845-9CA6-1BCE6DC42016}" destId="{338CD7A1-AD47-0B45-B054-515EDBD02787}" srcOrd="4" destOrd="0" presId="urn:microsoft.com/office/officeart/2005/8/layout/vList2"/>
    <dgm:cxn modelId="{A8AA6A70-25C6-314F-A67A-AF5E46198541}" type="presParOf" srcId="{DA397103-F401-D845-9CA6-1BCE6DC42016}" destId="{14150344-A1D5-884B-B28E-CDA7D88595EE}" srcOrd="5" destOrd="0" presId="urn:microsoft.com/office/officeart/2005/8/layout/vList2"/>
    <dgm:cxn modelId="{9EEBFD79-60CD-4C42-8A06-8399CDF922CC}" type="presParOf" srcId="{DA397103-F401-D845-9CA6-1BCE6DC42016}" destId="{00DD25BC-F267-B842-8E1B-C786B9709ECB}" srcOrd="6" destOrd="0" presId="urn:microsoft.com/office/officeart/2005/8/layout/vList2"/>
    <dgm:cxn modelId="{1A585363-5825-1D4D-8D90-4CBE6B8299FB}" type="presParOf" srcId="{DA397103-F401-D845-9CA6-1BCE6DC42016}" destId="{1BE370C6-C554-B54C-807A-0B7A2F77E205}" srcOrd="7" destOrd="0" presId="urn:microsoft.com/office/officeart/2005/8/layout/vList2"/>
    <dgm:cxn modelId="{549585E1-9DFA-594E-AC91-09F748879053}" type="presParOf" srcId="{DA397103-F401-D845-9CA6-1BCE6DC42016}" destId="{D8413AF9-646C-C747-9CA9-5879DEDDC6C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BBC91-ACF6-D440-B3D6-5A8A774060E9}">
      <dsp:nvSpPr>
        <dsp:cNvPr id="0" name=""/>
        <dsp:cNvSpPr/>
      </dsp:nvSpPr>
      <dsp:spPr>
        <a:xfrm>
          <a:off x="3678766" y="1391"/>
          <a:ext cx="1312333" cy="1312333"/>
        </a:xfrm>
        <a:prstGeom prst="ellipse">
          <a:avLst/>
        </a:prstGeom>
        <a:solidFill>
          <a:srgbClr val="F796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Add Tests</a:t>
          </a:r>
        </a:p>
      </dsp:txBody>
      <dsp:txXfrm>
        <a:off x="3870953" y="193578"/>
        <a:ext cx="927959" cy="927959"/>
      </dsp:txXfrm>
    </dsp:sp>
    <dsp:sp modelId="{3A79E132-C9BD-194F-9C8D-4610B6CCBFB0}">
      <dsp:nvSpPr>
        <dsp:cNvPr id="0" name=""/>
        <dsp:cNvSpPr/>
      </dsp:nvSpPr>
      <dsp:spPr>
        <a:xfrm rot="2160000">
          <a:off x="4949810" y="1009848"/>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59826" y="1067603"/>
        <a:ext cx="244745" cy="265748"/>
      </dsp:txXfrm>
    </dsp:sp>
    <dsp:sp modelId="{668752DE-086C-6A40-9946-076F12373D0B}">
      <dsp:nvSpPr>
        <dsp:cNvPr id="0" name=""/>
        <dsp:cNvSpPr/>
      </dsp:nvSpPr>
      <dsp:spPr>
        <a:xfrm>
          <a:off x="5274168" y="1160517"/>
          <a:ext cx="1312333" cy="1312333"/>
        </a:xfrm>
        <a:prstGeom prst="ellipse">
          <a:avLst/>
        </a:prstGeom>
        <a:solidFill>
          <a:srgbClr val="4BACC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See Tests Fail</a:t>
          </a:r>
        </a:p>
      </dsp:txBody>
      <dsp:txXfrm>
        <a:off x="5466355" y="1352704"/>
        <a:ext cx="927959" cy="927959"/>
      </dsp:txXfrm>
    </dsp:sp>
    <dsp:sp modelId="{037098BC-A94E-0146-904A-9FD6548CA4F9}">
      <dsp:nvSpPr>
        <dsp:cNvPr id="0" name=""/>
        <dsp:cNvSpPr/>
      </dsp:nvSpPr>
      <dsp:spPr>
        <a:xfrm rot="6480000">
          <a:off x="5453879" y="2523570"/>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5522531" y="2562273"/>
        <a:ext cx="244745" cy="265748"/>
      </dsp:txXfrm>
    </dsp:sp>
    <dsp:sp modelId="{4F37FBEA-F2A7-3A43-8D01-ED214C2BD1AA}">
      <dsp:nvSpPr>
        <dsp:cNvPr id="0" name=""/>
        <dsp:cNvSpPr/>
      </dsp:nvSpPr>
      <dsp:spPr>
        <a:xfrm>
          <a:off x="4664778" y="3036024"/>
          <a:ext cx="1312333" cy="1312333"/>
        </a:xfrm>
        <a:prstGeom prst="ellipse">
          <a:avLst/>
        </a:prstGeom>
        <a:solidFill>
          <a:srgbClr val="C050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Write Code</a:t>
          </a:r>
        </a:p>
      </dsp:txBody>
      <dsp:txXfrm>
        <a:off x="4856965" y="3228211"/>
        <a:ext cx="927959" cy="927959"/>
      </dsp:txXfrm>
    </dsp:sp>
    <dsp:sp modelId="{CF3AE1C7-F59E-D748-9849-E8EAB5359886}">
      <dsp:nvSpPr>
        <dsp:cNvPr id="0" name=""/>
        <dsp:cNvSpPr/>
      </dsp:nvSpPr>
      <dsp:spPr>
        <a:xfrm rot="10800000">
          <a:off x="4170010" y="3470734"/>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274901" y="3559316"/>
        <a:ext cx="244745" cy="265748"/>
      </dsp:txXfrm>
    </dsp:sp>
    <dsp:sp modelId="{550F49B1-CA53-DE4D-A343-CCF66764DEB3}">
      <dsp:nvSpPr>
        <dsp:cNvPr id="0" name=""/>
        <dsp:cNvSpPr/>
      </dsp:nvSpPr>
      <dsp:spPr>
        <a:xfrm>
          <a:off x="2692754" y="3036024"/>
          <a:ext cx="1312333" cy="1312333"/>
        </a:xfrm>
        <a:prstGeom prst="ellipse">
          <a:avLst/>
        </a:prstGeom>
        <a:solidFill>
          <a:srgbClr val="9BBB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Run Tests</a:t>
          </a:r>
        </a:p>
      </dsp:txBody>
      <dsp:txXfrm>
        <a:off x="2884941" y="3228211"/>
        <a:ext cx="927959" cy="927959"/>
      </dsp:txXfrm>
    </dsp:sp>
    <dsp:sp modelId="{2A10B710-C772-1242-8273-BDE025DDAE3D}">
      <dsp:nvSpPr>
        <dsp:cNvPr id="0" name=""/>
        <dsp:cNvSpPr/>
      </dsp:nvSpPr>
      <dsp:spPr>
        <a:xfrm rot="15120000">
          <a:off x="2872466" y="2542392"/>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941118" y="2680853"/>
        <a:ext cx="244745" cy="265748"/>
      </dsp:txXfrm>
    </dsp:sp>
    <dsp:sp modelId="{181C9F6A-0A69-884A-BBDC-B6E177534280}">
      <dsp:nvSpPr>
        <dsp:cNvPr id="0" name=""/>
        <dsp:cNvSpPr/>
      </dsp:nvSpPr>
      <dsp:spPr>
        <a:xfrm>
          <a:off x="2083365" y="1160517"/>
          <a:ext cx="1312333" cy="1312333"/>
        </a:xfrm>
        <a:prstGeom prst="ellipse">
          <a:avLst/>
        </a:prstGeom>
        <a:solidFill>
          <a:srgbClr val="8064A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Refactor</a:t>
          </a:r>
        </a:p>
      </dsp:txBody>
      <dsp:txXfrm>
        <a:off x="2275552" y="1352704"/>
        <a:ext cx="927959" cy="927959"/>
      </dsp:txXfrm>
    </dsp:sp>
    <dsp:sp modelId="{705DAB10-4BD9-AA49-B1E3-CB738BD99BFF}">
      <dsp:nvSpPr>
        <dsp:cNvPr id="0" name=""/>
        <dsp:cNvSpPr/>
      </dsp:nvSpPr>
      <dsp:spPr>
        <a:xfrm rot="19440000">
          <a:off x="3354409" y="1021481"/>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364425" y="1140890"/>
        <a:ext cx="244745" cy="2657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4509F-01E5-9241-BF56-2810992E3FE8}">
      <dsp:nvSpPr>
        <dsp:cNvPr id="0" name=""/>
        <dsp:cNvSpPr/>
      </dsp:nvSpPr>
      <dsp:spPr>
        <a:xfrm>
          <a:off x="0" y="2664"/>
          <a:ext cx="6027088" cy="6158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schemeClr val="tx1"/>
              </a:solidFill>
            </a:rPr>
            <a:t>S</a:t>
          </a:r>
          <a:r>
            <a:rPr lang="en-US" sz="3200" kern="1200" dirty="0"/>
            <a:t>ingle Responsibility Principle</a:t>
          </a:r>
        </a:p>
      </dsp:txBody>
      <dsp:txXfrm>
        <a:off x="30063" y="32727"/>
        <a:ext cx="5966962" cy="555723"/>
      </dsp:txXfrm>
    </dsp:sp>
    <dsp:sp modelId="{DDEEFCBA-0D4A-924C-A703-81ED9EFEAA27}">
      <dsp:nvSpPr>
        <dsp:cNvPr id="0" name=""/>
        <dsp:cNvSpPr/>
      </dsp:nvSpPr>
      <dsp:spPr>
        <a:xfrm>
          <a:off x="0" y="626093"/>
          <a:ext cx="6027088" cy="61584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sp:txBody>
      <dsp:txXfrm>
        <a:off x="30063" y="656156"/>
        <a:ext cx="5966962" cy="555723"/>
      </dsp:txXfrm>
    </dsp:sp>
    <dsp:sp modelId="{338CD7A1-AD47-0B45-B054-515EDBD02787}">
      <dsp:nvSpPr>
        <dsp:cNvPr id="0" name=""/>
        <dsp:cNvSpPr/>
      </dsp:nvSpPr>
      <dsp:spPr>
        <a:xfrm>
          <a:off x="0" y="1249522"/>
          <a:ext cx="6027088" cy="6158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sp:txBody>
      <dsp:txXfrm>
        <a:off x="30063" y="1279585"/>
        <a:ext cx="5966962" cy="555723"/>
      </dsp:txXfrm>
    </dsp:sp>
    <dsp:sp modelId="{00DD25BC-F267-B842-8E1B-C786B9709ECB}">
      <dsp:nvSpPr>
        <dsp:cNvPr id="0" name=""/>
        <dsp:cNvSpPr/>
      </dsp:nvSpPr>
      <dsp:spPr>
        <a:xfrm>
          <a:off x="0" y="1872951"/>
          <a:ext cx="6027088" cy="61584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sp:txBody>
      <dsp:txXfrm>
        <a:off x="30063" y="1903014"/>
        <a:ext cx="5966962" cy="555723"/>
      </dsp:txXfrm>
    </dsp:sp>
    <dsp:sp modelId="{D8413AF9-646C-C747-9CA9-5879DEDDC6C0}">
      <dsp:nvSpPr>
        <dsp:cNvPr id="0" name=""/>
        <dsp:cNvSpPr/>
      </dsp:nvSpPr>
      <dsp:spPr>
        <a:xfrm>
          <a:off x="0" y="2499045"/>
          <a:ext cx="6027088" cy="61584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sp:txBody>
      <dsp:txXfrm>
        <a:off x="30063" y="2529108"/>
        <a:ext cx="5966962" cy="55572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B531173A-1EC8-7F44-8C30-92677BA60090}" type="datetimeFigureOut">
              <a:rPr lang="en-US" smtClean="0"/>
              <a:t>6/2/19</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1E453010-651E-D949-9DAC-311027068C39}" type="slidenum">
              <a:rPr lang="en-US" smtClean="0"/>
              <a:t>‹#›</a:t>
            </a:fld>
            <a:endParaRPr lang="en-US"/>
          </a:p>
        </p:txBody>
      </p:sp>
    </p:spTree>
    <p:extLst>
      <p:ext uri="{BB962C8B-B14F-4D97-AF65-F5344CB8AC3E}">
        <p14:creationId xmlns:p14="http://schemas.microsoft.com/office/powerpoint/2010/main" val="32506100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37840" cy="4648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defRPr sz="1200">
                <a:solidFill>
                  <a:schemeClr val="tx1"/>
                </a:solidFill>
                <a:latin typeface="Gill Sans MT" pitchFamily="34" charset="0"/>
                <a:ea typeface="+mn-ea"/>
                <a:cs typeface="+mn-cs"/>
              </a:defRPr>
            </a:lvl1pPr>
          </a:lstStyle>
          <a:p>
            <a:pPr>
              <a:defRPr/>
            </a:pPr>
            <a:endParaRPr lang="en-US"/>
          </a:p>
        </p:txBody>
      </p:sp>
      <p:sp>
        <p:nvSpPr>
          <p:cNvPr id="32771" name="Rectangle 3"/>
          <p:cNvSpPr>
            <a:spLocks noGrp="1" noChangeArrowheads="1"/>
          </p:cNvSpPr>
          <p:nvPr>
            <p:ph type="dt" idx="1"/>
          </p:nvPr>
        </p:nvSpPr>
        <p:spPr bwMode="auto">
          <a:xfrm>
            <a:off x="3970938" y="0"/>
            <a:ext cx="3037840" cy="4648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a:defRPr sz="1200">
                <a:solidFill>
                  <a:schemeClr val="tx1"/>
                </a:solidFill>
                <a:latin typeface="Gill Sans MT" pitchFamily="34" charset="0"/>
                <a:ea typeface="+mn-ea"/>
                <a:cs typeface="+mn-cs"/>
              </a:defRPr>
            </a:lvl1pPr>
          </a:lstStyle>
          <a:p>
            <a:pPr>
              <a:defRPr/>
            </a:pPr>
            <a:endParaRPr lang="en-US"/>
          </a:p>
        </p:txBody>
      </p:sp>
      <p:sp>
        <p:nvSpPr>
          <p:cNvPr id="10244"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 uri="{FAA26D3D-D897-4be2-8F04-BA451C77F1D7}">
              <ma14:placeholderFlag xmlns:ma14="http://schemas.microsoft.com/office/mac/drawingml/2011/main" xmlns="" val="1"/>
            </a:ext>
          </a:extLst>
        </p:spPr>
      </p:sp>
      <p:sp>
        <p:nvSpPr>
          <p:cNvPr id="32773" name="Rectangle 5"/>
          <p:cNvSpPr>
            <a:spLocks noGrp="1" noChangeArrowheads="1"/>
          </p:cNvSpPr>
          <p:nvPr>
            <p:ph type="body" sz="quarter" idx="3"/>
          </p:nvPr>
        </p:nvSpPr>
        <p:spPr bwMode="auto">
          <a:xfrm>
            <a:off x="701040" y="4415790"/>
            <a:ext cx="5608320" cy="4183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2774" name="Rectangle 6"/>
          <p:cNvSpPr>
            <a:spLocks noGrp="1" noChangeArrowheads="1"/>
          </p:cNvSpPr>
          <p:nvPr>
            <p:ph type="ftr" sz="quarter" idx="4"/>
          </p:nvPr>
        </p:nvSpPr>
        <p:spPr bwMode="auto">
          <a:xfrm>
            <a:off x="0" y="8829967"/>
            <a:ext cx="3037840" cy="4648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defRPr sz="1200">
                <a:solidFill>
                  <a:schemeClr val="tx1"/>
                </a:solidFill>
                <a:latin typeface="Gill Sans MT" pitchFamily="34" charset="0"/>
                <a:ea typeface="+mn-ea"/>
                <a:cs typeface="+mn-cs"/>
              </a:defRPr>
            </a:lvl1pPr>
          </a:lstStyle>
          <a:p>
            <a:pPr>
              <a:defRPr/>
            </a:pPr>
            <a:endParaRPr lang="en-US"/>
          </a:p>
        </p:txBody>
      </p:sp>
      <p:sp>
        <p:nvSpPr>
          <p:cNvPr id="32775" name="Rectangle 7"/>
          <p:cNvSpPr>
            <a:spLocks noGrp="1" noChangeArrowheads="1"/>
          </p:cNvSpPr>
          <p:nvPr>
            <p:ph type="sldNum" sz="quarter" idx="5"/>
          </p:nvPr>
        </p:nvSpPr>
        <p:spPr bwMode="auto">
          <a:xfrm>
            <a:off x="3970938" y="8829967"/>
            <a:ext cx="3037840" cy="4648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a:defRPr sz="1200">
                <a:solidFill>
                  <a:schemeClr val="tx1"/>
                </a:solidFill>
              </a:defRPr>
            </a:lvl1pPr>
          </a:lstStyle>
          <a:p>
            <a:pPr>
              <a:defRPr/>
            </a:pPr>
            <a:fld id="{87CA816D-1088-0346-9F1B-A196EA7C604E}" type="slidenum">
              <a:rPr lang="en-US"/>
              <a:pPr>
                <a:defRPr/>
              </a:pPr>
              <a:t>‹#›</a:t>
            </a:fld>
            <a:endParaRPr lang="en-US"/>
          </a:p>
        </p:txBody>
      </p:sp>
    </p:spTree>
    <p:extLst>
      <p:ext uri="{BB962C8B-B14F-4D97-AF65-F5344CB8AC3E}">
        <p14:creationId xmlns:p14="http://schemas.microsoft.com/office/powerpoint/2010/main" val="34749939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1</a:t>
            </a:fld>
            <a:endParaRPr lang="en-US"/>
          </a:p>
        </p:txBody>
      </p:sp>
    </p:spTree>
    <p:extLst>
      <p:ext uri="{BB962C8B-B14F-4D97-AF65-F5344CB8AC3E}">
        <p14:creationId xmlns:p14="http://schemas.microsoft.com/office/powerpoint/2010/main" val="2400022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26</a:t>
            </a:fld>
            <a:endParaRPr lang="en-US"/>
          </a:p>
        </p:txBody>
      </p:sp>
    </p:spTree>
    <p:extLst>
      <p:ext uri="{BB962C8B-B14F-4D97-AF65-F5344CB8AC3E}">
        <p14:creationId xmlns:p14="http://schemas.microsoft.com/office/powerpoint/2010/main" val="155997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27</a:t>
            </a:fld>
            <a:endParaRPr lang="en-US"/>
          </a:p>
        </p:txBody>
      </p:sp>
    </p:spTree>
    <p:extLst>
      <p:ext uri="{BB962C8B-B14F-4D97-AF65-F5344CB8AC3E}">
        <p14:creationId xmlns:p14="http://schemas.microsoft.com/office/powerpoint/2010/main" val="4175954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28</a:t>
            </a:fld>
            <a:endParaRPr lang="en-US"/>
          </a:p>
        </p:txBody>
      </p:sp>
    </p:spTree>
    <p:extLst>
      <p:ext uri="{BB962C8B-B14F-4D97-AF65-F5344CB8AC3E}">
        <p14:creationId xmlns:p14="http://schemas.microsoft.com/office/powerpoint/2010/main" val="1206511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29</a:t>
            </a:fld>
            <a:endParaRPr lang="en-US"/>
          </a:p>
        </p:txBody>
      </p:sp>
    </p:spTree>
    <p:extLst>
      <p:ext uri="{BB962C8B-B14F-4D97-AF65-F5344CB8AC3E}">
        <p14:creationId xmlns:p14="http://schemas.microsoft.com/office/powerpoint/2010/main" val="1868933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31</a:t>
            </a:fld>
            <a:endParaRPr lang="en-US"/>
          </a:p>
        </p:txBody>
      </p:sp>
    </p:spTree>
    <p:extLst>
      <p:ext uri="{BB962C8B-B14F-4D97-AF65-F5344CB8AC3E}">
        <p14:creationId xmlns:p14="http://schemas.microsoft.com/office/powerpoint/2010/main" val="4016310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32</a:t>
            </a:fld>
            <a:endParaRPr lang="en-US"/>
          </a:p>
        </p:txBody>
      </p:sp>
    </p:spTree>
    <p:extLst>
      <p:ext uri="{BB962C8B-B14F-4D97-AF65-F5344CB8AC3E}">
        <p14:creationId xmlns:p14="http://schemas.microsoft.com/office/powerpoint/2010/main" val="2971702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33</a:t>
            </a:fld>
            <a:endParaRPr lang="en-US"/>
          </a:p>
        </p:txBody>
      </p:sp>
    </p:spTree>
    <p:extLst>
      <p:ext uri="{BB962C8B-B14F-4D97-AF65-F5344CB8AC3E}">
        <p14:creationId xmlns:p14="http://schemas.microsoft.com/office/powerpoint/2010/main" val="1503901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34</a:t>
            </a:fld>
            <a:endParaRPr lang="en-US"/>
          </a:p>
        </p:txBody>
      </p:sp>
    </p:spTree>
    <p:extLst>
      <p:ext uri="{BB962C8B-B14F-4D97-AF65-F5344CB8AC3E}">
        <p14:creationId xmlns:p14="http://schemas.microsoft.com/office/powerpoint/2010/main" val="1150414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35</a:t>
            </a:fld>
            <a:endParaRPr lang="en-US"/>
          </a:p>
        </p:txBody>
      </p:sp>
    </p:spTree>
    <p:extLst>
      <p:ext uri="{BB962C8B-B14F-4D97-AF65-F5344CB8AC3E}">
        <p14:creationId xmlns:p14="http://schemas.microsoft.com/office/powerpoint/2010/main" val="2439324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36</a:t>
            </a:fld>
            <a:endParaRPr lang="en-US"/>
          </a:p>
        </p:txBody>
      </p:sp>
    </p:spTree>
    <p:extLst>
      <p:ext uri="{BB962C8B-B14F-4D97-AF65-F5344CB8AC3E}">
        <p14:creationId xmlns:p14="http://schemas.microsoft.com/office/powerpoint/2010/main" val="3795436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17</a:t>
            </a:fld>
            <a:endParaRPr lang="en-US"/>
          </a:p>
        </p:txBody>
      </p:sp>
    </p:spTree>
    <p:extLst>
      <p:ext uri="{BB962C8B-B14F-4D97-AF65-F5344CB8AC3E}">
        <p14:creationId xmlns:p14="http://schemas.microsoft.com/office/powerpoint/2010/main" val="527857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37</a:t>
            </a:fld>
            <a:endParaRPr lang="en-US"/>
          </a:p>
        </p:txBody>
      </p:sp>
    </p:spTree>
    <p:extLst>
      <p:ext uri="{BB962C8B-B14F-4D97-AF65-F5344CB8AC3E}">
        <p14:creationId xmlns:p14="http://schemas.microsoft.com/office/powerpoint/2010/main" val="448418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38</a:t>
            </a:fld>
            <a:endParaRPr lang="en-US"/>
          </a:p>
        </p:txBody>
      </p:sp>
    </p:spTree>
    <p:extLst>
      <p:ext uri="{BB962C8B-B14F-4D97-AF65-F5344CB8AC3E}">
        <p14:creationId xmlns:p14="http://schemas.microsoft.com/office/powerpoint/2010/main" val="1212929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39</a:t>
            </a:fld>
            <a:endParaRPr lang="en-US"/>
          </a:p>
        </p:txBody>
      </p:sp>
    </p:spTree>
    <p:extLst>
      <p:ext uri="{BB962C8B-B14F-4D97-AF65-F5344CB8AC3E}">
        <p14:creationId xmlns:p14="http://schemas.microsoft.com/office/powerpoint/2010/main" val="3841069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40</a:t>
            </a:fld>
            <a:endParaRPr lang="en-US"/>
          </a:p>
        </p:txBody>
      </p:sp>
    </p:spTree>
    <p:extLst>
      <p:ext uri="{BB962C8B-B14F-4D97-AF65-F5344CB8AC3E}">
        <p14:creationId xmlns:p14="http://schemas.microsoft.com/office/powerpoint/2010/main" val="3367793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46</a:t>
            </a:fld>
            <a:endParaRPr lang="de-DE" dirty="0"/>
          </a:p>
        </p:txBody>
      </p:sp>
    </p:spTree>
    <p:extLst>
      <p:ext uri="{BB962C8B-B14F-4D97-AF65-F5344CB8AC3E}">
        <p14:creationId xmlns:p14="http://schemas.microsoft.com/office/powerpoint/2010/main" val="3105812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CA816D-1088-0346-9F1B-A196EA7C604E}" type="slidenum">
              <a:rPr lang="en-US" smtClean="0"/>
              <a:pPr>
                <a:defRPr/>
              </a:pPr>
              <a:t>47</a:t>
            </a:fld>
            <a:endParaRPr lang="en-US"/>
          </a:p>
        </p:txBody>
      </p:sp>
    </p:spTree>
    <p:extLst>
      <p:ext uri="{BB962C8B-B14F-4D97-AF65-F5344CB8AC3E}">
        <p14:creationId xmlns:p14="http://schemas.microsoft.com/office/powerpoint/2010/main" val="3187351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18</a:t>
            </a:fld>
            <a:endParaRPr lang="en-US"/>
          </a:p>
        </p:txBody>
      </p:sp>
    </p:spTree>
    <p:extLst>
      <p:ext uri="{BB962C8B-B14F-4D97-AF65-F5344CB8AC3E}">
        <p14:creationId xmlns:p14="http://schemas.microsoft.com/office/powerpoint/2010/main" val="4220750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19</a:t>
            </a:fld>
            <a:endParaRPr lang="en-US"/>
          </a:p>
        </p:txBody>
      </p:sp>
    </p:spTree>
    <p:extLst>
      <p:ext uri="{BB962C8B-B14F-4D97-AF65-F5344CB8AC3E}">
        <p14:creationId xmlns:p14="http://schemas.microsoft.com/office/powerpoint/2010/main" val="3824715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20</a:t>
            </a:fld>
            <a:endParaRPr lang="en-US"/>
          </a:p>
        </p:txBody>
      </p:sp>
    </p:spTree>
    <p:extLst>
      <p:ext uri="{BB962C8B-B14F-4D97-AF65-F5344CB8AC3E}">
        <p14:creationId xmlns:p14="http://schemas.microsoft.com/office/powerpoint/2010/main" val="3405553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21</a:t>
            </a:fld>
            <a:endParaRPr lang="en-US"/>
          </a:p>
        </p:txBody>
      </p:sp>
    </p:spTree>
    <p:extLst>
      <p:ext uri="{BB962C8B-B14F-4D97-AF65-F5344CB8AC3E}">
        <p14:creationId xmlns:p14="http://schemas.microsoft.com/office/powerpoint/2010/main" val="1928294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23</a:t>
            </a:fld>
            <a:endParaRPr lang="en-US"/>
          </a:p>
        </p:txBody>
      </p:sp>
    </p:spTree>
    <p:extLst>
      <p:ext uri="{BB962C8B-B14F-4D97-AF65-F5344CB8AC3E}">
        <p14:creationId xmlns:p14="http://schemas.microsoft.com/office/powerpoint/2010/main" val="1159151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24</a:t>
            </a:fld>
            <a:endParaRPr lang="en-US"/>
          </a:p>
        </p:txBody>
      </p:sp>
    </p:spTree>
    <p:extLst>
      <p:ext uri="{BB962C8B-B14F-4D97-AF65-F5344CB8AC3E}">
        <p14:creationId xmlns:p14="http://schemas.microsoft.com/office/powerpoint/2010/main" val="2644142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25</a:t>
            </a:fld>
            <a:endParaRPr lang="en-US"/>
          </a:p>
        </p:txBody>
      </p:sp>
    </p:spTree>
    <p:extLst>
      <p:ext uri="{BB962C8B-B14F-4D97-AF65-F5344CB8AC3E}">
        <p14:creationId xmlns:p14="http://schemas.microsoft.com/office/powerpoint/2010/main" val="1367102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BC321-B047-46F4-81F6-ECA456B2D34B}"/>
              </a:ext>
            </a:extLst>
          </p:cNvPr>
          <p:cNvSpPr>
            <a:spLocks noGrp="1"/>
          </p:cNvSpPr>
          <p:nvPr>
            <p:ph type="title" hasCustomPrompt="1"/>
          </p:nvPr>
        </p:nvSpPr>
        <p:spPr/>
        <p:txBody>
          <a:bodyPr/>
          <a:lstStyle/>
          <a:p>
            <a:r>
              <a:rPr lang="en-US" dirty="0"/>
              <a:t>Click to edit title</a:t>
            </a:r>
          </a:p>
        </p:txBody>
      </p:sp>
      <p:sp>
        <p:nvSpPr>
          <p:cNvPr id="3" name="Content Placeholder 2">
            <a:extLst>
              <a:ext uri="{FF2B5EF4-FFF2-40B4-BE49-F238E27FC236}">
                <a16:creationId xmlns:a16="http://schemas.microsoft.com/office/drawing/2014/main" id="{939C7416-E6BC-4AD4-AB31-81EC7EFE5F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731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mp; Bullets Slide">
    <p:spTree>
      <p:nvGrpSpPr>
        <p:cNvPr id="1" name=""/>
        <p:cNvGrpSpPr/>
        <p:nvPr/>
      </p:nvGrpSpPr>
      <p:grpSpPr>
        <a:xfrm>
          <a:off x="0" y="0"/>
          <a:ext cx="0" cy="0"/>
          <a:chOff x="0" y="0"/>
          <a:chExt cx="0" cy="0"/>
        </a:xfrm>
      </p:grpSpPr>
      <p:pic>
        <p:nvPicPr>
          <p:cNvPr id="2" name="Picture 1" descr="2018_AC_PPT_16-9_SPEAKER_v24.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2195" y="-25757"/>
            <a:ext cx="9176195" cy="5169257"/>
          </a:xfrm>
          <a:prstGeom prst="rect">
            <a:avLst/>
          </a:prstGeom>
        </p:spPr>
      </p:pic>
      <p:sp>
        <p:nvSpPr>
          <p:cNvPr id="3" name="Title 1">
            <a:extLst>
              <a:ext uri="{FF2B5EF4-FFF2-40B4-BE49-F238E27FC236}">
                <a16:creationId xmlns:a16="http://schemas.microsoft.com/office/drawing/2014/main" id="{E310257A-4B53-487D-996F-1BCCF81D7B92}"/>
              </a:ext>
            </a:extLst>
          </p:cNvPr>
          <p:cNvSpPr>
            <a:spLocks noGrp="1"/>
          </p:cNvSpPr>
          <p:nvPr>
            <p:ph type="title" hasCustomPrompt="1"/>
          </p:nvPr>
        </p:nvSpPr>
        <p:spPr>
          <a:xfrm>
            <a:off x="628650" y="274639"/>
            <a:ext cx="7886700" cy="639762"/>
          </a:xfrm>
          <a:prstGeom prst="rect">
            <a:avLst/>
          </a:prstGeom>
        </p:spPr>
        <p:txBody>
          <a:bodyPr/>
          <a:lstStyle>
            <a:lvl1pPr>
              <a:defRPr b="0">
                <a:solidFill>
                  <a:srgbClr val="78BE20"/>
                </a:solidFill>
              </a:defRPr>
            </a:lvl1pPr>
          </a:lstStyle>
          <a:p>
            <a:r>
              <a:rPr lang="en-US" dirty="0"/>
              <a:t>Click to add title</a:t>
            </a:r>
          </a:p>
        </p:txBody>
      </p:sp>
      <p:sp>
        <p:nvSpPr>
          <p:cNvPr id="4" name="TextBox 3">
            <a:extLst>
              <a:ext uri="{FF2B5EF4-FFF2-40B4-BE49-F238E27FC236}">
                <a16:creationId xmlns:a16="http://schemas.microsoft.com/office/drawing/2014/main" id="{1E03EC69-E441-4C47-8563-EB2E9FD0C994}"/>
              </a:ext>
            </a:extLst>
          </p:cNvPr>
          <p:cNvSpPr txBox="1"/>
          <p:nvPr userDrawn="1"/>
        </p:nvSpPr>
        <p:spPr>
          <a:xfrm>
            <a:off x="348096" y="2651950"/>
            <a:ext cx="7886700" cy="2275609"/>
          </a:xfrm>
          <a:prstGeom prst="rect">
            <a:avLst/>
          </a:prstGeom>
        </p:spPr>
        <p:txBody>
          <a:bodyPr wrap="square" rtlCol="0">
            <a:spAutoFit/>
          </a:bodyPr>
          <a:lstStyle/>
          <a:p>
            <a:endParaRPr lang="en-US" dirty="0"/>
          </a:p>
        </p:txBody>
      </p:sp>
      <p:sp>
        <p:nvSpPr>
          <p:cNvPr id="8" name="Text Placeholder 7">
            <a:extLst>
              <a:ext uri="{FF2B5EF4-FFF2-40B4-BE49-F238E27FC236}">
                <a16:creationId xmlns:a16="http://schemas.microsoft.com/office/drawing/2014/main" id="{05B3096F-9AB8-471D-BE43-5DBF77DC635F}"/>
              </a:ext>
            </a:extLst>
          </p:cNvPr>
          <p:cNvSpPr>
            <a:spLocks noGrp="1"/>
          </p:cNvSpPr>
          <p:nvPr>
            <p:ph type="body" sz="quarter" idx="10" hasCustomPrompt="1"/>
          </p:nvPr>
        </p:nvSpPr>
        <p:spPr>
          <a:xfrm>
            <a:off x="628650" y="1235360"/>
            <a:ext cx="7886699" cy="1887537"/>
          </a:xfrm>
          <a:prstGeom prst="rect">
            <a:avLst/>
          </a:prstGeom>
        </p:spPr>
        <p:txBody>
          <a:bodyPr/>
          <a:lstStyle>
            <a:lvl1pPr marL="342900" indent="-342900">
              <a:buClr>
                <a:srgbClr val="78BE20"/>
              </a:buClr>
              <a:buFont typeface="Arial" panose="020B0604020202020204" pitchFamily="34" charset="0"/>
              <a:buChar char="•"/>
              <a:defRPr/>
            </a:lvl1pPr>
            <a:lvl2pPr marL="831850" indent="-285750">
              <a:buClr>
                <a:srgbClr val="78BE20"/>
              </a:buClr>
              <a:buFont typeface="Arial" panose="020B0604020202020204" pitchFamily="34" charset="0"/>
              <a:buChar char="•"/>
              <a:defRPr/>
            </a:lvl2pPr>
            <a:lvl3pPr marL="1143000" indent="-228600">
              <a:buClr>
                <a:srgbClr val="78BE20"/>
              </a:buClr>
              <a:buFont typeface="Arial" panose="020B0604020202020204" pitchFamily="34" charset="0"/>
              <a:buChar char="•"/>
              <a:defRPr/>
            </a:lvl3pPr>
            <a:lvl4pPr marL="1600200" indent="-228600">
              <a:buClr>
                <a:srgbClr val="78BE20"/>
              </a:buClr>
              <a:buFont typeface="Arial" panose="020B0604020202020204" pitchFamily="34" charset="0"/>
              <a:buChar char="•"/>
              <a:defRPr/>
            </a:lvl4pPr>
            <a:lvl5pPr marL="2057400" indent="-228600">
              <a:buClr>
                <a:srgbClr val="78BE20"/>
              </a:buClr>
              <a:buFont typeface="Arial" panose="020B0604020202020204" pitchFamily="34" charset="0"/>
              <a:buChar char="•"/>
              <a:defRPr/>
            </a:lvl5pPr>
          </a:lstStyle>
          <a:p>
            <a:pPr lvl="0"/>
            <a:r>
              <a:rPr lang="en-US" dirty="0"/>
              <a:t>Bullet 1</a:t>
            </a:r>
          </a:p>
          <a:p>
            <a:pPr lvl="0"/>
            <a:r>
              <a:rPr lang="en-US" dirty="0"/>
              <a:t>Bullet 2</a:t>
            </a:r>
          </a:p>
          <a:p>
            <a:pPr lvl="0"/>
            <a:r>
              <a:rPr lang="en-US" dirty="0"/>
              <a:t>Bullet 3</a:t>
            </a:r>
          </a:p>
          <a:p>
            <a:pPr lvl="1"/>
            <a:endParaRPr lang="en-US" dirty="0"/>
          </a:p>
        </p:txBody>
      </p:sp>
    </p:spTree>
    <p:extLst>
      <p:ext uri="{BB962C8B-B14F-4D97-AF65-F5344CB8AC3E}">
        <p14:creationId xmlns:p14="http://schemas.microsoft.com/office/powerpoint/2010/main" val="1180658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BAAE-B34A-499E-91A9-DD9C66B2841F}"/>
              </a:ext>
            </a:extLst>
          </p:cNvPr>
          <p:cNvSpPr>
            <a:spLocks noGrp="1"/>
          </p:cNvSpPr>
          <p:nvPr>
            <p:ph type="title" hasCustomPrompt="1"/>
          </p:nvPr>
        </p:nvSpPr>
        <p:spPr>
          <a:xfrm>
            <a:off x="623888" y="1282700"/>
            <a:ext cx="7886700" cy="2139950"/>
          </a:xfrm>
        </p:spPr>
        <p:txBody>
          <a:bodyPr anchor="b"/>
          <a:lstStyle>
            <a:lvl1pPr>
              <a:defRPr sz="6000"/>
            </a:lvl1pPr>
          </a:lstStyle>
          <a:p>
            <a:r>
              <a:rPr lang="en-US" dirty="0"/>
              <a:t>Click to edit title</a:t>
            </a:r>
          </a:p>
        </p:txBody>
      </p:sp>
      <p:sp>
        <p:nvSpPr>
          <p:cNvPr id="3" name="Text Placeholder 2">
            <a:extLst>
              <a:ext uri="{FF2B5EF4-FFF2-40B4-BE49-F238E27FC236}">
                <a16:creationId xmlns:a16="http://schemas.microsoft.com/office/drawing/2014/main" id="{8AF00D11-4706-493E-9E74-02B3F2B391CC}"/>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5460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30A8D-0B91-489A-A872-E930902D4013}"/>
              </a:ext>
            </a:extLst>
          </p:cNvPr>
          <p:cNvSpPr>
            <a:spLocks noGrp="1"/>
          </p:cNvSpPr>
          <p:nvPr>
            <p:ph type="title" hasCustomPrompt="1"/>
          </p:nvPr>
        </p:nvSpPr>
        <p:spPr/>
        <p:txBody>
          <a:bodyPr/>
          <a:lstStyle/>
          <a:p>
            <a:r>
              <a:rPr lang="en-US" dirty="0"/>
              <a:t>Click to edit title</a:t>
            </a:r>
          </a:p>
        </p:txBody>
      </p:sp>
      <p:sp>
        <p:nvSpPr>
          <p:cNvPr id="3" name="Content Placeholder 2">
            <a:extLst>
              <a:ext uri="{FF2B5EF4-FFF2-40B4-BE49-F238E27FC236}">
                <a16:creationId xmlns:a16="http://schemas.microsoft.com/office/drawing/2014/main" id="{9D3EAFA5-7234-4404-98EE-F002D1756BBA}"/>
              </a:ext>
            </a:extLst>
          </p:cNvPr>
          <p:cNvSpPr>
            <a:spLocks noGrp="1"/>
          </p:cNvSpPr>
          <p:nvPr>
            <p:ph sz="half" idx="1"/>
          </p:nvPr>
        </p:nvSpPr>
        <p:spPr>
          <a:xfrm>
            <a:off x="62865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E47136-F8F1-4BC9-8AB5-03D5925290B9}"/>
              </a:ext>
            </a:extLst>
          </p:cNvPr>
          <p:cNvSpPr>
            <a:spLocks noGrp="1"/>
          </p:cNvSpPr>
          <p:nvPr>
            <p:ph sz="half" idx="2"/>
          </p:nvPr>
        </p:nvSpPr>
        <p:spPr>
          <a:xfrm>
            <a:off x="464820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31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AF777-A116-497F-ACF4-912CE54D97CE}"/>
              </a:ext>
            </a:extLst>
          </p:cNvPr>
          <p:cNvSpPr>
            <a:spLocks noGrp="1"/>
          </p:cNvSpPr>
          <p:nvPr>
            <p:ph type="title" hasCustomPrompt="1"/>
          </p:nvPr>
        </p:nvSpPr>
        <p:spPr>
          <a:xfrm>
            <a:off x="630238" y="274638"/>
            <a:ext cx="7886700" cy="993775"/>
          </a:xfrm>
        </p:spPr>
        <p:txBody>
          <a:bodyPr/>
          <a:lstStyle/>
          <a:p>
            <a:r>
              <a:rPr lang="en-US" dirty="0"/>
              <a:t>Click to edit title</a:t>
            </a:r>
          </a:p>
        </p:txBody>
      </p:sp>
      <p:sp>
        <p:nvSpPr>
          <p:cNvPr id="3" name="Text Placeholder 2">
            <a:extLst>
              <a:ext uri="{FF2B5EF4-FFF2-40B4-BE49-F238E27FC236}">
                <a16:creationId xmlns:a16="http://schemas.microsoft.com/office/drawing/2014/main" id="{04179444-F629-4B53-BB31-557E7D567CA9}"/>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06029D3-74CD-4E52-BF3A-344384BE18A5}"/>
              </a:ext>
            </a:extLst>
          </p:cNvPr>
          <p:cNvSpPr>
            <a:spLocks noGrp="1"/>
          </p:cNvSpPr>
          <p:nvPr>
            <p:ph sz="half" idx="2"/>
          </p:nvPr>
        </p:nvSpPr>
        <p:spPr>
          <a:xfrm>
            <a:off x="630238" y="1879600"/>
            <a:ext cx="3868737" cy="27622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579D807-A8A3-4DB9-91E2-E4D5FB911291}"/>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929ECD3-D343-44B3-9F7B-14E347C2CE92}"/>
              </a:ext>
            </a:extLst>
          </p:cNvPr>
          <p:cNvSpPr>
            <a:spLocks noGrp="1"/>
          </p:cNvSpPr>
          <p:nvPr>
            <p:ph sz="quarter" idx="4"/>
          </p:nvPr>
        </p:nvSpPr>
        <p:spPr>
          <a:xfrm>
            <a:off x="4629150" y="1879600"/>
            <a:ext cx="3887788"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6587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95AA1-080F-44A7-8C2F-1DACCD1994DA}"/>
              </a:ext>
            </a:extLst>
          </p:cNvPr>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365490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024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73ECE-14DB-4BCC-AE69-99D1FAD1A2B6}"/>
              </a:ext>
            </a:extLst>
          </p:cNvPr>
          <p:cNvSpPr>
            <a:spLocks noGrp="1"/>
          </p:cNvSpPr>
          <p:nvPr>
            <p:ph type="title" hasCustomPrompt="1"/>
          </p:nvPr>
        </p:nvSpPr>
        <p:spPr>
          <a:xfrm>
            <a:off x="630238" y="342900"/>
            <a:ext cx="2949575" cy="1200150"/>
          </a:xfrm>
        </p:spPr>
        <p:txBody>
          <a:bodyPr anchor="b"/>
          <a:lstStyle>
            <a:lvl1pPr>
              <a:defRPr sz="3200"/>
            </a:lvl1pPr>
          </a:lstStyle>
          <a:p>
            <a:r>
              <a:rPr lang="en-US" dirty="0"/>
              <a:t>Click to edit title</a:t>
            </a:r>
          </a:p>
        </p:txBody>
      </p:sp>
      <p:sp>
        <p:nvSpPr>
          <p:cNvPr id="3" name="Content Placeholder 2">
            <a:extLst>
              <a:ext uri="{FF2B5EF4-FFF2-40B4-BE49-F238E27FC236}">
                <a16:creationId xmlns:a16="http://schemas.microsoft.com/office/drawing/2014/main" id="{76907414-E300-487C-B87B-69422FE66ACC}"/>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942109-D9A9-41D1-ADAE-2EE4F3C1EF35}"/>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075537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0FEC-BEAC-4DB9-8C39-C4FB6A150F1D}"/>
              </a:ext>
            </a:extLst>
          </p:cNvPr>
          <p:cNvSpPr>
            <a:spLocks noGrp="1"/>
          </p:cNvSpPr>
          <p:nvPr>
            <p:ph type="title" hasCustomPrompt="1"/>
          </p:nvPr>
        </p:nvSpPr>
        <p:spPr>
          <a:xfrm>
            <a:off x="630238" y="342900"/>
            <a:ext cx="2949575" cy="1200150"/>
          </a:xfrm>
        </p:spPr>
        <p:txBody>
          <a:bodyPr anchor="b"/>
          <a:lstStyle>
            <a:lvl1pPr>
              <a:defRPr sz="3200"/>
            </a:lvl1pPr>
          </a:lstStyle>
          <a:p>
            <a:r>
              <a:rPr lang="en-US" dirty="0"/>
              <a:t>Click to edit title</a:t>
            </a:r>
          </a:p>
        </p:txBody>
      </p:sp>
      <p:sp>
        <p:nvSpPr>
          <p:cNvPr id="3" name="Picture Placeholder 2">
            <a:extLst>
              <a:ext uri="{FF2B5EF4-FFF2-40B4-BE49-F238E27FC236}">
                <a16:creationId xmlns:a16="http://schemas.microsoft.com/office/drawing/2014/main" id="{1DF27EC8-0614-4768-88CA-9A85BA106FAD}"/>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734024-5F94-4A26-A0F2-518A51063F9D}"/>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601489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E2DC3-2BDA-4D73-A67A-EF517A95BA92}"/>
              </a:ext>
            </a:extLst>
          </p:cNvPr>
          <p:cNvSpPr>
            <a:spLocks noGrp="1"/>
          </p:cNvSpPr>
          <p:nvPr>
            <p:ph type="title" hasCustomPrompt="1"/>
          </p:nvPr>
        </p:nvSpPr>
        <p:spPr>
          <a:xfrm>
            <a:off x="628650" y="274639"/>
            <a:ext cx="7886700" cy="639762"/>
          </a:xfrm>
          <a:prstGeom prst="rect">
            <a:avLst/>
          </a:prstGeom>
        </p:spPr>
        <p:txBody>
          <a:bodyPr/>
          <a:lstStyle>
            <a:lvl1pPr>
              <a:defRPr b="0">
                <a:solidFill>
                  <a:srgbClr val="78BE20"/>
                </a:solidFill>
              </a:defRPr>
            </a:lvl1pPr>
          </a:lstStyle>
          <a:p>
            <a:r>
              <a:rPr lang="en-US" dirty="0"/>
              <a:t>Click to edit title</a:t>
            </a:r>
          </a:p>
        </p:txBody>
      </p:sp>
    </p:spTree>
    <p:extLst>
      <p:ext uri="{BB962C8B-B14F-4D97-AF65-F5344CB8AC3E}">
        <p14:creationId xmlns:p14="http://schemas.microsoft.com/office/powerpoint/2010/main" val="3543407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gif"/><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A close up of a logo&#10;&#10;Description generated with very high confidence">
            <a:extLst>
              <a:ext uri="{FF2B5EF4-FFF2-40B4-BE49-F238E27FC236}">
                <a16:creationId xmlns:a16="http://schemas.microsoft.com/office/drawing/2014/main" id="{FBB9D754-8C5F-4C17-BFBA-8A462D048631}"/>
              </a:ext>
            </a:extLst>
          </p:cNvPr>
          <p:cNvPicPr>
            <a:picLocks noChangeAspect="1"/>
          </p:cNvPicPr>
          <p:nvPr userDrawn="1"/>
        </p:nvPicPr>
        <p:blipFill>
          <a:blip r:embed="rId10" cstate="email">
            <a:extLst>
              <a:ext uri="{28A0092B-C50C-407E-A947-70E740481C1C}">
                <a14:useLocalDpi xmlns:a14="http://schemas.microsoft.com/office/drawing/2010/main" val="0"/>
              </a:ext>
            </a:extLst>
          </a:blip>
          <a:stretch>
            <a:fillRect/>
          </a:stretch>
        </p:blipFill>
        <p:spPr>
          <a:xfrm>
            <a:off x="11051" y="0"/>
            <a:ext cx="9121898" cy="5143500"/>
          </a:xfrm>
          <a:prstGeom prst="rect">
            <a:avLst/>
          </a:prstGeom>
        </p:spPr>
      </p:pic>
      <p:sp>
        <p:nvSpPr>
          <p:cNvPr id="2" name="Title Placeholder 1">
            <a:extLst>
              <a:ext uri="{FF2B5EF4-FFF2-40B4-BE49-F238E27FC236}">
                <a16:creationId xmlns:a16="http://schemas.microsoft.com/office/drawing/2014/main" id="{5B9B08E5-F142-4DFF-AB66-0104B0512111}"/>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dirty="0"/>
              <a:t>Click to edit title</a:t>
            </a:r>
          </a:p>
        </p:txBody>
      </p:sp>
      <p:sp>
        <p:nvSpPr>
          <p:cNvPr id="3" name="Text Placeholder 2">
            <a:extLst>
              <a:ext uri="{FF2B5EF4-FFF2-40B4-BE49-F238E27FC236}">
                <a16:creationId xmlns:a16="http://schemas.microsoft.com/office/drawing/2014/main" id="{AE795D65-EBDC-4D7E-9214-F91249F375DA}"/>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large ship in the background&#10;&#10;Description automatically generated">
            <a:extLst>
              <a:ext uri="{FF2B5EF4-FFF2-40B4-BE49-F238E27FC236}">
                <a16:creationId xmlns:a16="http://schemas.microsoft.com/office/drawing/2014/main" id="{0677E862-3AE5-3D43-B9EB-5E60A5D8FAB0}"/>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362054" y="4533665"/>
            <a:ext cx="1370676" cy="520857"/>
          </a:xfrm>
          <a:prstGeom prst="rect">
            <a:avLst/>
          </a:prstGeom>
        </p:spPr>
      </p:pic>
    </p:spTree>
    <p:extLst>
      <p:ext uri="{BB962C8B-B14F-4D97-AF65-F5344CB8AC3E}">
        <p14:creationId xmlns:p14="http://schemas.microsoft.com/office/powerpoint/2010/main" val="365459028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Lst>
  <p:txStyles>
    <p:titleStyle>
      <a:lvl1pPr algn="l" defTabSz="914400" rtl="0" eaLnBrk="1" latinLnBrk="0" hangingPunct="1">
        <a:lnSpc>
          <a:spcPct val="90000"/>
        </a:lnSpc>
        <a:spcBef>
          <a:spcPct val="0"/>
        </a:spcBef>
        <a:buNone/>
        <a:defRPr sz="3400" b="1" kern="1200">
          <a:solidFill>
            <a:srgbClr val="78BE20"/>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2018_AC_PPT_16-9_SPEAKER_v24.jpg"/>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056" y="-1"/>
            <a:ext cx="9176195" cy="5169257"/>
          </a:xfrm>
          <a:prstGeom prst="rect">
            <a:avLst/>
          </a:prstGeom>
        </p:spPr>
      </p:pic>
    </p:spTree>
  </p:cSld>
  <p:clrMap bg1="lt1" tx1="dk1" bg2="lt2" tx2="dk2" accent1="accent1" accent2="accent2" accent3="accent3" accent4="accent4" accent5="accent5" accent6="accent6" hlink="hlink" folHlink="folHlink"/>
  <p:sldLayoutIdLst>
    <p:sldLayoutId id="2147483733" r:id="rId1"/>
    <p:sldLayoutId id="2147483732" r:id="rId2"/>
  </p:sldLayoutIdLst>
  <p:hf hdr="0" ftr="0" dt="0"/>
  <p:txStyles>
    <p:titleStyle>
      <a:lvl1pPr algn="l" rtl="0" eaLnBrk="0" fontAlgn="base" hangingPunct="0">
        <a:spcBef>
          <a:spcPct val="0"/>
        </a:spcBef>
        <a:spcAft>
          <a:spcPct val="0"/>
        </a:spcAft>
        <a:defRPr sz="3400" b="1" spc="50">
          <a:solidFill>
            <a:schemeClr val="bg1"/>
          </a:solidFill>
          <a:latin typeface="Calibri"/>
          <a:ea typeface="MS PGothic" pitchFamily="34" charset="-128"/>
          <a:cs typeface="Calibri"/>
        </a:defRPr>
      </a:lvl1pPr>
      <a:lvl2pPr algn="l" rtl="0" eaLnBrk="0" fontAlgn="base" hangingPunct="0">
        <a:spcBef>
          <a:spcPct val="0"/>
        </a:spcBef>
        <a:spcAft>
          <a:spcPct val="0"/>
        </a:spcAft>
        <a:defRPr sz="3400" b="1">
          <a:solidFill>
            <a:schemeClr val="bg1"/>
          </a:solidFill>
          <a:latin typeface="Calibri" pitchFamily="34" charset="0"/>
          <a:ea typeface="MS PGothic" pitchFamily="34" charset="-128"/>
          <a:cs typeface="Calibri" pitchFamily="34" charset="0"/>
        </a:defRPr>
      </a:lvl2pPr>
      <a:lvl3pPr algn="l" rtl="0" eaLnBrk="0" fontAlgn="base" hangingPunct="0">
        <a:spcBef>
          <a:spcPct val="0"/>
        </a:spcBef>
        <a:spcAft>
          <a:spcPct val="0"/>
        </a:spcAft>
        <a:defRPr sz="3400" b="1">
          <a:solidFill>
            <a:schemeClr val="bg1"/>
          </a:solidFill>
          <a:latin typeface="Calibri" pitchFamily="34" charset="0"/>
          <a:ea typeface="MS PGothic" pitchFamily="34" charset="-128"/>
          <a:cs typeface="Calibri" pitchFamily="34" charset="0"/>
        </a:defRPr>
      </a:lvl3pPr>
      <a:lvl4pPr algn="l" rtl="0" eaLnBrk="0" fontAlgn="base" hangingPunct="0">
        <a:spcBef>
          <a:spcPct val="0"/>
        </a:spcBef>
        <a:spcAft>
          <a:spcPct val="0"/>
        </a:spcAft>
        <a:defRPr sz="3400" b="1">
          <a:solidFill>
            <a:schemeClr val="bg1"/>
          </a:solidFill>
          <a:latin typeface="Calibri" pitchFamily="34" charset="0"/>
          <a:ea typeface="MS PGothic" pitchFamily="34" charset="-128"/>
          <a:cs typeface="Calibri" pitchFamily="34" charset="0"/>
        </a:defRPr>
      </a:lvl4pPr>
      <a:lvl5pPr algn="l" rtl="0" eaLnBrk="0" fontAlgn="base" hangingPunct="0">
        <a:spcBef>
          <a:spcPct val="0"/>
        </a:spcBef>
        <a:spcAft>
          <a:spcPct val="0"/>
        </a:spcAft>
        <a:defRPr sz="3400" b="1">
          <a:solidFill>
            <a:schemeClr val="bg1"/>
          </a:solidFill>
          <a:latin typeface="Calibri" pitchFamily="34" charset="0"/>
          <a:ea typeface="MS PGothic" pitchFamily="34" charset="-128"/>
          <a:cs typeface="Calibri" pitchFamily="34" charset="0"/>
        </a:defRPr>
      </a:lvl5pPr>
      <a:lvl6pPr marL="457200" algn="l" rtl="0" eaLnBrk="1" fontAlgn="base" hangingPunct="1">
        <a:spcBef>
          <a:spcPct val="0"/>
        </a:spcBef>
        <a:spcAft>
          <a:spcPct val="0"/>
        </a:spcAft>
        <a:defRPr sz="2800">
          <a:solidFill>
            <a:schemeClr val="tx2"/>
          </a:solidFill>
          <a:latin typeface="Gill Sans MT" pitchFamily="34" charset="0"/>
        </a:defRPr>
      </a:lvl6pPr>
      <a:lvl7pPr marL="914400" algn="l" rtl="0" eaLnBrk="1" fontAlgn="base" hangingPunct="1">
        <a:spcBef>
          <a:spcPct val="0"/>
        </a:spcBef>
        <a:spcAft>
          <a:spcPct val="0"/>
        </a:spcAft>
        <a:defRPr sz="2800">
          <a:solidFill>
            <a:schemeClr val="tx2"/>
          </a:solidFill>
          <a:latin typeface="Gill Sans MT" pitchFamily="34" charset="0"/>
        </a:defRPr>
      </a:lvl7pPr>
      <a:lvl8pPr marL="1371600" algn="l" rtl="0" eaLnBrk="1" fontAlgn="base" hangingPunct="1">
        <a:spcBef>
          <a:spcPct val="0"/>
        </a:spcBef>
        <a:spcAft>
          <a:spcPct val="0"/>
        </a:spcAft>
        <a:defRPr sz="2800">
          <a:solidFill>
            <a:schemeClr val="tx2"/>
          </a:solidFill>
          <a:latin typeface="Gill Sans MT" pitchFamily="34" charset="0"/>
        </a:defRPr>
      </a:lvl8pPr>
      <a:lvl9pPr marL="1828800" algn="l" rtl="0" eaLnBrk="1" fontAlgn="base" hangingPunct="1">
        <a:spcBef>
          <a:spcPct val="0"/>
        </a:spcBef>
        <a:spcAft>
          <a:spcPct val="0"/>
        </a:spcAft>
        <a:defRPr sz="2800">
          <a:solidFill>
            <a:schemeClr val="tx2"/>
          </a:solidFill>
          <a:latin typeface="Gill Sans MT" pitchFamily="34" charset="0"/>
        </a:defRPr>
      </a:lvl9pPr>
    </p:titleStyle>
    <p:bodyStyle>
      <a:lvl1pPr marL="342900" indent="-342900" algn="l" rtl="0" eaLnBrk="0" fontAlgn="base" hangingPunct="0">
        <a:lnSpc>
          <a:spcPts val="2800"/>
        </a:lnSpc>
        <a:spcBef>
          <a:spcPct val="0"/>
        </a:spcBef>
        <a:spcAft>
          <a:spcPts val="1300"/>
        </a:spcAft>
        <a:buClr>
          <a:schemeClr val="hlink"/>
        </a:buClr>
        <a:buFont typeface="Wingdings" charset="0"/>
        <a:buChar char="§"/>
        <a:defRPr sz="2600">
          <a:solidFill>
            <a:schemeClr val="tx1"/>
          </a:solidFill>
          <a:latin typeface="Calibri" pitchFamily="34" charset="0"/>
          <a:ea typeface="MS PGothic" pitchFamily="34" charset="-128"/>
          <a:cs typeface="Calibri" pitchFamily="34" charset="0"/>
        </a:defRPr>
      </a:lvl1pPr>
      <a:lvl2pPr marL="831850" indent="-285750" algn="l" rtl="0" eaLnBrk="0" fontAlgn="base" hangingPunct="0">
        <a:lnSpc>
          <a:spcPts val="2400"/>
        </a:lnSpc>
        <a:spcBef>
          <a:spcPct val="0"/>
        </a:spcBef>
        <a:spcAft>
          <a:spcPts val="200"/>
        </a:spcAft>
        <a:buClr>
          <a:schemeClr val="accent2"/>
        </a:buClr>
        <a:buFont typeface="Wingdings" charset="0"/>
        <a:buChar char="§"/>
        <a:defRPr sz="2200">
          <a:solidFill>
            <a:schemeClr val="tx1"/>
          </a:solidFill>
          <a:latin typeface="Calibri" pitchFamily="34" charset="0"/>
          <a:ea typeface="MS PGothic" pitchFamily="34" charset="-128"/>
          <a:cs typeface="Calibri" pitchFamily="34" charset="0"/>
        </a:defRPr>
      </a:lvl2pPr>
      <a:lvl3pPr marL="1143000" indent="-228600" algn="l" rtl="0" eaLnBrk="0" fontAlgn="base" hangingPunct="0">
        <a:spcBef>
          <a:spcPct val="20000"/>
        </a:spcBef>
        <a:spcAft>
          <a:spcPct val="0"/>
        </a:spcAft>
        <a:buClr>
          <a:schemeClr val="accent2"/>
        </a:buClr>
        <a:buFont typeface="Wingdings" charset="0"/>
        <a:buChar char="§"/>
        <a:defRPr sz="2000">
          <a:solidFill>
            <a:schemeClr val="tx1"/>
          </a:solidFill>
          <a:latin typeface="Calibri" pitchFamily="34" charset="0"/>
          <a:ea typeface="MS PGothic" pitchFamily="34" charset="-128"/>
          <a:cs typeface="Calibri" pitchFamily="34" charset="0"/>
        </a:defRPr>
      </a:lvl3pPr>
      <a:lvl4pPr marL="1600200" indent="-228600" algn="l" rtl="0" eaLnBrk="0" fontAlgn="base" hangingPunct="0">
        <a:spcBef>
          <a:spcPct val="20000"/>
        </a:spcBef>
        <a:spcAft>
          <a:spcPct val="0"/>
        </a:spcAft>
        <a:buClr>
          <a:schemeClr val="accent2"/>
        </a:buClr>
        <a:buFont typeface="Wingdings" charset="0"/>
        <a:buChar char="§"/>
        <a:defRPr>
          <a:solidFill>
            <a:schemeClr val="tx1"/>
          </a:solidFill>
          <a:latin typeface="Calibri" pitchFamily="34" charset="0"/>
          <a:ea typeface="MS PGothic" pitchFamily="34" charset="-128"/>
          <a:cs typeface="Calibri" pitchFamily="34" charset="0"/>
        </a:defRPr>
      </a:lvl4pPr>
      <a:lvl5pPr marL="2057400" indent="-228600" algn="l" rtl="0" eaLnBrk="0" fontAlgn="base" hangingPunct="0">
        <a:spcBef>
          <a:spcPct val="20000"/>
        </a:spcBef>
        <a:spcAft>
          <a:spcPct val="0"/>
        </a:spcAft>
        <a:buClr>
          <a:schemeClr val="accent2"/>
        </a:buClr>
        <a:buFont typeface="Wingdings" charset="0"/>
        <a:buChar char="§"/>
        <a:defRPr sz="1600">
          <a:solidFill>
            <a:schemeClr val="tx1"/>
          </a:solidFill>
          <a:latin typeface="Calibri" pitchFamily="34" charset="0"/>
          <a:ea typeface="MS PGothic" pitchFamily="34" charset="-128"/>
          <a:cs typeface="Calibri" pitchFamily="34" charset="0"/>
        </a:defRPr>
      </a:lvl5pPr>
      <a:lvl6pPr marL="25146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grahamrobbo/sapteched2018" TargetMode="External"/><Relationship Id="rId2" Type="http://schemas.openxmlformats.org/officeDocument/2006/relationships/image" Target="../media/image9.tiff"/><Relationship Id="rId1" Type="http://schemas.openxmlformats.org/officeDocument/2006/relationships/slideLayout" Target="../slideLayouts/slideLayout3.xml"/><Relationship Id="rId5" Type="http://schemas.openxmlformats.org/officeDocument/2006/relationships/image" Target="../media/image11.sv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tiff"/></Relationships>
</file>

<file path=ppt/slides/_rels/slide3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grahamrobbo/sapteched2018" TargetMode="External"/><Relationship Id="rId2" Type="http://schemas.openxmlformats.org/officeDocument/2006/relationships/image" Target="../media/image9.tiff"/><Relationship Id="rId1" Type="http://schemas.openxmlformats.org/officeDocument/2006/relationships/slideLayout" Target="../slideLayouts/slideLayout3.xml"/><Relationship Id="rId5" Type="http://schemas.openxmlformats.org/officeDocument/2006/relationships/image" Target="../media/image11.sv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CC27B6-BCB9-0A4A-8C50-271A19514EA3}"/>
              </a:ext>
            </a:extLst>
          </p:cNvPr>
          <p:cNvSpPr txBox="1"/>
          <p:nvPr/>
        </p:nvSpPr>
        <p:spPr>
          <a:xfrm>
            <a:off x="522514" y="1681007"/>
            <a:ext cx="8098971" cy="2185214"/>
          </a:xfrm>
          <a:prstGeom prst="rect">
            <a:avLst/>
          </a:prstGeom>
          <a:noFill/>
        </p:spPr>
        <p:txBody>
          <a:bodyPr wrap="square" rtlCol="0">
            <a:spAutoFit/>
          </a:bodyPr>
          <a:lstStyle/>
          <a:p>
            <a:pPr algn="ctr"/>
            <a:r>
              <a:rPr lang="en-US" sz="5400" dirty="0">
                <a:latin typeface="+mn-lt"/>
              </a:rPr>
              <a:t>Test Drive Development with ABAP</a:t>
            </a:r>
          </a:p>
          <a:p>
            <a:pPr algn="ctr"/>
            <a:r>
              <a:rPr lang="en-US" dirty="0">
                <a:latin typeface="+mn-lt"/>
              </a:rPr>
              <a:t>Graham Robinson, </a:t>
            </a:r>
            <a:r>
              <a:rPr lang="en-US" dirty="0" err="1">
                <a:latin typeface="+mn-lt"/>
              </a:rPr>
              <a:t>Yelcho</a:t>
            </a:r>
            <a:r>
              <a:rPr lang="en-US" dirty="0">
                <a:latin typeface="+mn-lt"/>
              </a:rPr>
              <a:t> Systems Consulting</a:t>
            </a:r>
          </a:p>
        </p:txBody>
      </p:sp>
    </p:spTree>
    <p:extLst>
      <p:ext uri="{BB962C8B-B14F-4D97-AF65-F5344CB8AC3E}">
        <p14:creationId xmlns:p14="http://schemas.microsoft.com/office/powerpoint/2010/main" val="3595690637"/>
      </p:ext>
    </p:extLst>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2"/>
          <a:stretch>
            <a:fillRect/>
          </a:stretch>
        </p:blipFill>
        <p:spPr>
          <a:xfrm>
            <a:off x="0" y="-1"/>
            <a:ext cx="9144000" cy="5139363"/>
          </a:xfrm>
          <a:prstGeom prst="rect">
            <a:avLst/>
          </a:prstGeom>
        </p:spPr>
      </p:pic>
    </p:spTree>
    <p:extLst>
      <p:ext uri="{BB962C8B-B14F-4D97-AF65-F5344CB8AC3E}">
        <p14:creationId xmlns:p14="http://schemas.microsoft.com/office/powerpoint/2010/main" val="633405741"/>
      </p:ext>
    </p:extLst>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09FEB8-E434-D34F-8C72-D2059D2A69B3}"/>
              </a:ext>
            </a:extLst>
          </p:cNvPr>
          <p:cNvPicPr>
            <a:picLocks noChangeAspect="1"/>
          </p:cNvPicPr>
          <p:nvPr/>
        </p:nvPicPr>
        <p:blipFill>
          <a:blip r:embed="rId2"/>
          <a:stretch>
            <a:fillRect/>
          </a:stretch>
        </p:blipFill>
        <p:spPr>
          <a:xfrm>
            <a:off x="2480733" y="771525"/>
            <a:ext cx="4182533" cy="3454400"/>
          </a:xfrm>
          <a:prstGeom prst="rect">
            <a:avLst/>
          </a:prstGeom>
        </p:spPr>
      </p:pic>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Testing is good</a:t>
            </a:r>
          </a:p>
        </p:txBody>
      </p:sp>
    </p:spTree>
    <p:extLst>
      <p:ext uri="{BB962C8B-B14F-4D97-AF65-F5344CB8AC3E}">
        <p14:creationId xmlns:p14="http://schemas.microsoft.com/office/powerpoint/2010/main" val="3608054939"/>
      </p:ext>
    </p:extLst>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Testing ABAP code is hard</a:t>
            </a:r>
          </a:p>
        </p:txBody>
      </p:sp>
      <p:pic>
        <p:nvPicPr>
          <p:cNvPr id="3" name="Picture 2">
            <a:extLst>
              <a:ext uri="{FF2B5EF4-FFF2-40B4-BE49-F238E27FC236}">
                <a16:creationId xmlns:a16="http://schemas.microsoft.com/office/drawing/2014/main" id="{43F3C121-D045-F348-8936-B6D3EA96A328}"/>
              </a:ext>
            </a:extLst>
          </p:cNvPr>
          <p:cNvPicPr>
            <a:picLocks noChangeAspect="1"/>
          </p:cNvPicPr>
          <p:nvPr/>
        </p:nvPicPr>
        <p:blipFill>
          <a:blip r:embed="rId2"/>
          <a:stretch>
            <a:fillRect/>
          </a:stretch>
        </p:blipFill>
        <p:spPr>
          <a:xfrm>
            <a:off x="2590800" y="1141030"/>
            <a:ext cx="3962400" cy="3640667"/>
          </a:xfrm>
          <a:prstGeom prst="rect">
            <a:avLst/>
          </a:prstGeom>
        </p:spPr>
      </p:pic>
    </p:spTree>
    <p:extLst>
      <p:ext uri="{BB962C8B-B14F-4D97-AF65-F5344CB8AC3E}">
        <p14:creationId xmlns:p14="http://schemas.microsoft.com/office/powerpoint/2010/main" val="3274049917"/>
      </p:ext>
    </p:extLst>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Why is it so hard to write tests?</a:t>
            </a:r>
          </a:p>
        </p:txBody>
      </p:sp>
      <p:pic>
        <p:nvPicPr>
          <p:cNvPr id="3" name="Picture 2">
            <a:extLst>
              <a:ext uri="{FF2B5EF4-FFF2-40B4-BE49-F238E27FC236}">
                <a16:creationId xmlns:a16="http://schemas.microsoft.com/office/drawing/2014/main" id="{F2AB3342-97D2-6946-A3DB-80E0BB97212B}"/>
              </a:ext>
            </a:extLst>
          </p:cNvPr>
          <p:cNvPicPr>
            <a:picLocks noChangeAspect="1"/>
          </p:cNvPicPr>
          <p:nvPr/>
        </p:nvPicPr>
        <p:blipFill>
          <a:blip r:embed="rId2"/>
          <a:stretch>
            <a:fillRect/>
          </a:stretch>
        </p:blipFill>
        <p:spPr>
          <a:xfrm>
            <a:off x="628650" y="1113183"/>
            <a:ext cx="2586467" cy="3485804"/>
          </a:xfrm>
          <a:prstGeom prst="rect">
            <a:avLst/>
          </a:prstGeom>
        </p:spPr>
      </p:pic>
      <p:sp>
        <p:nvSpPr>
          <p:cNvPr id="5" name="TextBox 4">
            <a:extLst>
              <a:ext uri="{FF2B5EF4-FFF2-40B4-BE49-F238E27FC236}">
                <a16:creationId xmlns:a16="http://schemas.microsoft.com/office/drawing/2014/main" id="{4701CC16-515D-F441-B0A9-69C61551ECD7}"/>
              </a:ext>
            </a:extLst>
          </p:cNvPr>
          <p:cNvSpPr txBox="1"/>
          <p:nvPr/>
        </p:nvSpPr>
        <p:spPr>
          <a:xfrm>
            <a:off x="2743200" y="1510747"/>
            <a:ext cx="6496202" cy="954107"/>
          </a:xfrm>
          <a:prstGeom prst="rect">
            <a:avLst/>
          </a:prstGeom>
          <a:noFill/>
        </p:spPr>
        <p:txBody>
          <a:bodyPr wrap="none" rtlCol="0">
            <a:spAutoFit/>
          </a:bodyPr>
          <a:lstStyle/>
          <a:p>
            <a:pPr algn="ctr"/>
            <a:r>
              <a:rPr lang="en-US" dirty="0"/>
              <a:t>The secret is not how to write the tests …</a:t>
            </a:r>
          </a:p>
          <a:p>
            <a:pPr algn="ctr"/>
            <a:r>
              <a:rPr lang="en-US" dirty="0"/>
              <a:t>… the secret is how to write …</a:t>
            </a:r>
          </a:p>
        </p:txBody>
      </p:sp>
      <p:sp>
        <p:nvSpPr>
          <p:cNvPr id="7" name="Rectangle 6">
            <a:extLst>
              <a:ext uri="{FF2B5EF4-FFF2-40B4-BE49-F238E27FC236}">
                <a16:creationId xmlns:a16="http://schemas.microsoft.com/office/drawing/2014/main" id="{BD46E087-459A-BF40-829A-B3E999169855}"/>
              </a:ext>
            </a:extLst>
          </p:cNvPr>
          <p:cNvSpPr/>
          <p:nvPr/>
        </p:nvSpPr>
        <p:spPr>
          <a:xfrm>
            <a:off x="3569829" y="2707188"/>
            <a:ext cx="4844468" cy="954107"/>
          </a:xfrm>
          <a:prstGeom prst="rect">
            <a:avLst/>
          </a:prstGeom>
          <a:noFill/>
        </p:spPr>
        <p:txBody>
          <a:bodyPr wrap="none" lIns="121920" tIns="60960" rIns="121920" bIns="6096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Testable Code</a:t>
            </a:r>
          </a:p>
        </p:txBody>
      </p:sp>
    </p:spTree>
    <p:extLst>
      <p:ext uri="{BB962C8B-B14F-4D97-AF65-F5344CB8AC3E}">
        <p14:creationId xmlns:p14="http://schemas.microsoft.com/office/powerpoint/2010/main" val="402124391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F664D-23AC-EE41-89D2-E835605C65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C255FE-68D2-2848-8C64-CCA642A7C4BF}"/>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F6819B44-A240-7440-8593-554BD8CA1EB1}"/>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542B49FD-F7BC-0B47-B7B3-25EEB283004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47920137"/>
      </p:ext>
    </p:extLst>
  </p:cSld>
  <p:clrMapOvr>
    <a:masterClrMapping/>
  </p:clrMapOvr>
  <p:transition spd="slow">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The challenge … Dependencies</a:t>
            </a:r>
          </a:p>
        </p:txBody>
      </p:sp>
      <p:sp>
        <p:nvSpPr>
          <p:cNvPr id="3" name="Oval 2">
            <a:extLst>
              <a:ext uri="{FF2B5EF4-FFF2-40B4-BE49-F238E27FC236}">
                <a16:creationId xmlns:a16="http://schemas.microsoft.com/office/drawing/2014/main" id="{A7346B3B-0B1F-9547-A508-0D93A2BB7A23}"/>
              </a:ext>
            </a:extLst>
          </p:cNvPr>
          <p:cNvSpPr/>
          <p:nvPr/>
        </p:nvSpPr>
        <p:spPr>
          <a:xfrm>
            <a:off x="542816" y="1077219"/>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A</a:t>
            </a:r>
            <a:endParaRPr lang="en-US" sz="2400" dirty="0"/>
          </a:p>
        </p:txBody>
      </p:sp>
      <p:sp>
        <p:nvSpPr>
          <p:cNvPr id="4" name="Oval 3">
            <a:extLst>
              <a:ext uri="{FF2B5EF4-FFF2-40B4-BE49-F238E27FC236}">
                <a16:creationId xmlns:a16="http://schemas.microsoft.com/office/drawing/2014/main" id="{2437F889-FFBE-154D-A0A3-D7DE5E24EC6B}"/>
              </a:ext>
            </a:extLst>
          </p:cNvPr>
          <p:cNvSpPr/>
          <p:nvPr/>
        </p:nvSpPr>
        <p:spPr>
          <a:xfrm>
            <a:off x="3125525" y="2333010"/>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B</a:t>
            </a:r>
            <a:endParaRPr lang="en-US" sz="2400" dirty="0"/>
          </a:p>
        </p:txBody>
      </p:sp>
      <p:sp>
        <p:nvSpPr>
          <p:cNvPr id="5" name="Oval 4">
            <a:extLst>
              <a:ext uri="{FF2B5EF4-FFF2-40B4-BE49-F238E27FC236}">
                <a16:creationId xmlns:a16="http://schemas.microsoft.com/office/drawing/2014/main" id="{0EAB9BF6-12FD-E044-B8CF-C8BABAF88A0C}"/>
              </a:ext>
            </a:extLst>
          </p:cNvPr>
          <p:cNvSpPr/>
          <p:nvPr/>
        </p:nvSpPr>
        <p:spPr>
          <a:xfrm>
            <a:off x="1987822" y="3683965"/>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C</a:t>
            </a:r>
            <a:endParaRPr lang="en-US" sz="2400" dirty="0"/>
          </a:p>
        </p:txBody>
      </p:sp>
      <p:sp>
        <p:nvSpPr>
          <p:cNvPr id="6" name="Oval 5">
            <a:extLst>
              <a:ext uri="{FF2B5EF4-FFF2-40B4-BE49-F238E27FC236}">
                <a16:creationId xmlns:a16="http://schemas.microsoft.com/office/drawing/2014/main" id="{0C527A38-6969-7A40-BFC8-33A1E0F1C5DC}"/>
              </a:ext>
            </a:extLst>
          </p:cNvPr>
          <p:cNvSpPr/>
          <p:nvPr/>
        </p:nvSpPr>
        <p:spPr>
          <a:xfrm>
            <a:off x="6027586" y="2434608"/>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D</a:t>
            </a:r>
            <a:endParaRPr lang="en-US" sz="2400" dirty="0"/>
          </a:p>
        </p:txBody>
      </p:sp>
      <p:sp>
        <p:nvSpPr>
          <p:cNvPr id="7" name="Oval 6">
            <a:extLst>
              <a:ext uri="{FF2B5EF4-FFF2-40B4-BE49-F238E27FC236}">
                <a16:creationId xmlns:a16="http://schemas.microsoft.com/office/drawing/2014/main" id="{53326174-1766-EB46-BEF6-909181E965D2}"/>
              </a:ext>
            </a:extLst>
          </p:cNvPr>
          <p:cNvSpPr/>
          <p:nvPr/>
        </p:nvSpPr>
        <p:spPr>
          <a:xfrm>
            <a:off x="7835423" y="3544962"/>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E</a:t>
            </a:r>
            <a:endParaRPr lang="en-US" sz="2400" dirty="0"/>
          </a:p>
        </p:txBody>
      </p:sp>
      <p:sp>
        <p:nvSpPr>
          <p:cNvPr id="8" name="Oval 7">
            <a:extLst>
              <a:ext uri="{FF2B5EF4-FFF2-40B4-BE49-F238E27FC236}">
                <a16:creationId xmlns:a16="http://schemas.microsoft.com/office/drawing/2014/main" id="{A7D25677-D683-0647-8BEE-2984589B7C45}"/>
              </a:ext>
            </a:extLst>
          </p:cNvPr>
          <p:cNvSpPr/>
          <p:nvPr/>
        </p:nvSpPr>
        <p:spPr>
          <a:xfrm>
            <a:off x="7845429" y="1077219"/>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F</a:t>
            </a:r>
            <a:endParaRPr lang="en-US" sz="2400" dirty="0"/>
          </a:p>
        </p:txBody>
      </p:sp>
      <p:cxnSp>
        <p:nvCxnSpPr>
          <p:cNvPr id="9" name="Straight Arrow Connector 8">
            <a:extLst>
              <a:ext uri="{FF2B5EF4-FFF2-40B4-BE49-F238E27FC236}">
                <a16:creationId xmlns:a16="http://schemas.microsoft.com/office/drawing/2014/main" id="{B81BDCD9-7419-7744-9891-2793C98962F5}"/>
              </a:ext>
            </a:extLst>
          </p:cNvPr>
          <p:cNvCxnSpPr>
            <a:stCxn id="4" idx="2"/>
            <a:endCxn id="3" idx="5"/>
          </p:cNvCxnSpPr>
          <p:nvPr/>
        </p:nvCxnSpPr>
        <p:spPr>
          <a:xfrm flipH="1" flipV="1">
            <a:off x="1372954" y="1887385"/>
            <a:ext cx="1752571" cy="92021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E11F3905-191B-BD42-9730-8A44959DEDE1}"/>
              </a:ext>
            </a:extLst>
          </p:cNvPr>
          <p:cNvCxnSpPr>
            <a:cxnSpLocks/>
            <a:stCxn id="5" idx="1"/>
          </p:cNvCxnSpPr>
          <p:nvPr/>
        </p:nvCxnSpPr>
        <p:spPr>
          <a:xfrm flipH="1" flipV="1">
            <a:off x="1166148" y="2046084"/>
            <a:ext cx="964103" cy="1776884"/>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129D6855-A96C-FD4C-9AB0-C66115D22E61}"/>
              </a:ext>
            </a:extLst>
          </p:cNvPr>
          <p:cNvCxnSpPr>
            <a:cxnSpLocks/>
            <a:endCxn id="3" idx="6"/>
          </p:cNvCxnSpPr>
          <p:nvPr/>
        </p:nvCxnSpPr>
        <p:spPr>
          <a:xfrm flipH="1" flipV="1">
            <a:off x="1515383" y="1551804"/>
            <a:ext cx="6322167" cy="33777"/>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B18929B5-0268-6E43-B7E9-0E4E33221E7D}"/>
              </a:ext>
            </a:extLst>
          </p:cNvPr>
          <p:cNvCxnSpPr>
            <a:cxnSpLocks/>
          </p:cNvCxnSpPr>
          <p:nvPr/>
        </p:nvCxnSpPr>
        <p:spPr>
          <a:xfrm flipH="1">
            <a:off x="3970801" y="1727952"/>
            <a:ext cx="3874627" cy="756728"/>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8163BBA2-55E6-B54F-B934-DC19CD9E8C4C}"/>
              </a:ext>
            </a:extLst>
          </p:cNvPr>
          <p:cNvCxnSpPr>
            <a:cxnSpLocks/>
            <a:stCxn id="6" idx="3"/>
            <a:endCxn id="5" idx="7"/>
          </p:cNvCxnSpPr>
          <p:nvPr/>
        </p:nvCxnSpPr>
        <p:spPr>
          <a:xfrm flipH="1">
            <a:off x="2817960" y="3244774"/>
            <a:ext cx="3352055" cy="578194"/>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CAC9C136-33E9-CA42-BF02-D0902A097377}"/>
              </a:ext>
            </a:extLst>
          </p:cNvPr>
          <p:cNvCxnSpPr>
            <a:cxnSpLocks/>
            <a:stCxn id="7" idx="2"/>
            <a:endCxn id="5" idx="6"/>
          </p:cNvCxnSpPr>
          <p:nvPr/>
        </p:nvCxnSpPr>
        <p:spPr>
          <a:xfrm flipH="1">
            <a:off x="2960389" y="4019547"/>
            <a:ext cx="4875034" cy="139003"/>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1D1265A8-1361-D941-8A85-729D45F7A39A}"/>
              </a:ext>
            </a:extLst>
          </p:cNvPr>
          <p:cNvCxnSpPr>
            <a:cxnSpLocks/>
            <a:stCxn id="7" idx="1"/>
            <a:endCxn id="6" idx="5"/>
          </p:cNvCxnSpPr>
          <p:nvPr/>
        </p:nvCxnSpPr>
        <p:spPr>
          <a:xfrm flipH="1" flipV="1">
            <a:off x="6857724" y="3244774"/>
            <a:ext cx="1120128" cy="439191"/>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F48EC90-C9EA-D84E-8BF6-D6440C0B4CC6}"/>
              </a:ext>
            </a:extLst>
          </p:cNvPr>
          <p:cNvCxnSpPr>
            <a:cxnSpLocks/>
            <a:stCxn id="8" idx="4"/>
            <a:endCxn id="7" idx="0"/>
          </p:cNvCxnSpPr>
          <p:nvPr/>
        </p:nvCxnSpPr>
        <p:spPr>
          <a:xfrm flipH="1">
            <a:off x="8321707" y="2026388"/>
            <a:ext cx="10006" cy="1518574"/>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A9294C79-1EA2-DF40-A65F-376566C9F7CC}"/>
              </a:ext>
            </a:extLst>
          </p:cNvPr>
          <p:cNvSpPr txBox="1"/>
          <p:nvPr/>
        </p:nvSpPr>
        <p:spPr>
          <a:xfrm>
            <a:off x="3536562" y="1547349"/>
            <a:ext cx="1937560" cy="498735"/>
          </a:xfrm>
          <a:prstGeom prst="rect">
            <a:avLst/>
          </a:prstGeom>
          <a:noFill/>
        </p:spPr>
        <p:txBody>
          <a:bodyPr wrap="square" rtlCol="0">
            <a:spAutoFit/>
          </a:bodyPr>
          <a:lstStyle/>
          <a:p>
            <a:r>
              <a:rPr lang="en-US" sz="2667" dirty="0"/>
              <a:t>‘depends on’</a:t>
            </a:r>
          </a:p>
        </p:txBody>
      </p:sp>
      <p:cxnSp>
        <p:nvCxnSpPr>
          <p:cNvPr id="18" name="Straight Arrow Connector 17">
            <a:extLst>
              <a:ext uri="{FF2B5EF4-FFF2-40B4-BE49-F238E27FC236}">
                <a16:creationId xmlns:a16="http://schemas.microsoft.com/office/drawing/2014/main" id="{C29D61B9-FFA5-2D4B-B827-2BD589433FF9}"/>
              </a:ext>
            </a:extLst>
          </p:cNvPr>
          <p:cNvCxnSpPr>
            <a:cxnSpLocks/>
            <a:stCxn id="6" idx="2"/>
          </p:cNvCxnSpPr>
          <p:nvPr/>
        </p:nvCxnSpPr>
        <p:spPr>
          <a:xfrm flipH="1">
            <a:off x="4098092" y="2909193"/>
            <a:ext cx="1929494" cy="84898"/>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6144806"/>
      </p:ext>
    </p:extLst>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Unit testing without isolation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8" name="Picture 7">
            <a:extLst>
              <a:ext uri="{FF2B5EF4-FFF2-40B4-BE49-F238E27FC236}">
                <a16:creationId xmlns:a16="http://schemas.microsoft.com/office/drawing/2014/main" id="{EC894858-EC77-E647-AAE2-037FED1EF90E}"/>
              </a:ext>
            </a:extLst>
          </p:cNvPr>
          <p:cNvPicPr>
            <a:picLocks noChangeAspect="1"/>
          </p:cNvPicPr>
          <p:nvPr/>
        </p:nvPicPr>
        <p:blipFill>
          <a:blip r:embed="rId2"/>
          <a:stretch>
            <a:fillRect/>
          </a:stretch>
        </p:blipFill>
        <p:spPr>
          <a:xfrm>
            <a:off x="109882" y="1110746"/>
            <a:ext cx="9041255" cy="2960321"/>
          </a:xfrm>
          <a:prstGeom prst="rect">
            <a:avLst/>
          </a:prstGeom>
        </p:spPr>
      </p:pic>
    </p:spTree>
    <p:extLst>
      <p:ext uri="{BB962C8B-B14F-4D97-AF65-F5344CB8AC3E}">
        <p14:creationId xmlns:p14="http://schemas.microsoft.com/office/powerpoint/2010/main" val="3042735001"/>
      </p:ext>
    </p:extLst>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Unit testing with isolation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5" name="Picture 4">
            <a:extLst>
              <a:ext uri="{FF2B5EF4-FFF2-40B4-BE49-F238E27FC236}">
                <a16:creationId xmlns:a16="http://schemas.microsoft.com/office/drawing/2014/main" id="{0CBD1B67-83FC-0340-A76D-1E56BAD23FB2}"/>
              </a:ext>
            </a:extLst>
          </p:cNvPr>
          <p:cNvPicPr>
            <a:picLocks noChangeAspect="1"/>
          </p:cNvPicPr>
          <p:nvPr/>
        </p:nvPicPr>
        <p:blipFill>
          <a:blip r:embed="rId3"/>
          <a:stretch>
            <a:fillRect/>
          </a:stretch>
        </p:blipFill>
        <p:spPr>
          <a:xfrm>
            <a:off x="0" y="992941"/>
            <a:ext cx="9085298" cy="3443885"/>
          </a:xfrm>
          <a:prstGeom prst="rect">
            <a:avLst/>
          </a:prstGeom>
        </p:spPr>
      </p:pic>
    </p:spTree>
    <p:extLst>
      <p:ext uri="{BB962C8B-B14F-4D97-AF65-F5344CB8AC3E}">
        <p14:creationId xmlns:p14="http://schemas.microsoft.com/office/powerpoint/2010/main" val="1844438221"/>
      </p:ext>
    </p:extLst>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B5105-62E3-E34D-956A-D62FA24937E7}"/>
              </a:ext>
            </a:extLst>
          </p:cNvPr>
          <p:cNvSpPr>
            <a:spLocks noGrp="1"/>
          </p:cNvSpPr>
          <p:nvPr>
            <p:ph type="title"/>
          </p:nvPr>
        </p:nvSpPr>
        <p:spPr/>
        <p:txBody>
          <a:bodyPr/>
          <a:lstStyle/>
          <a:p>
            <a:r>
              <a:rPr lang="en-US" dirty="0"/>
              <a:t>But … legacy code …</a:t>
            </a:r>
          </a:p>
        </p:txBody>
      </p:sp>
      <p:sp>
        <p:nvSpPr>
          <p:cNvPr id="5" name="Content Placeholder 4">
            <a:extLst>
              <a:ext uri="{FF2B5EF4-FFF2-40B4-BE49-F238E27FC236}">
                <a16:creationId xmlns:a16="http://schemas.microsoft.com/office/drawing/2014/main" id="{B93166EF-E839-254E-9061-B18332661377}"/>
              </a:ext>
            </a:extLst>
          </p:cNvPr>
          <p:cNvSpPr>
            <a:spLocks noGrp="1"/>
          </p:cNvSpPr>
          <p:nvPr>
            <p:ph sz="half" idx="1"/>
          </p:nvPr>
        </p:nvSpPr>
        <p:spPr>
          <a:xfrm>
            <a:off x="628650" y="1370013"/>
            <a:ext cx="7966710" cy="3262312"/>
          </a:xfrm>
        </p:spPr>
        <p:txBody>
          <a:bodyPr>
            <a:normAutofit fontScale="85000" lnSpcReduction="20000"/>
          </a:bodyPr>
          <a:lstStyle/>
          <a:p>
            <a:pPr rtl="0" eaLnBrk="1" latinLnBrk="0" hangingPunct="1"/>
            <a:r>
              <a:rPr lang="en-US" sz="2800" kern="1200" dirty="0">
                <a:solidFill>
                  <a:schemeClr val="tx1"/>
                </a:solidFill>
                <a:effectLst/>
                <a:latin typeface="+mn-lt"/>
                <a:ea typeface="+mn-ea"/>
                <a:cs typeface="+mn-cs"/>
              </a:rPr>
              <a:t>The legacy code dilemma</a:t>
            </a:r>
            <a:endParaRPr lang="en-AU" sz="2800" dirty="0">
              <a:effectLst/>
            </a:endParaRPr>
          </a:p>
          <a:p>
            <a:pPr lvl="1" rtl="0" eaLnBrk="1" latinLnBrk="0" hangingPunct="1"/>
            <a:r>
              <a:rPr lang="en-US" sz="2400" kern="1200" dirty="0">
                <a:solidFill>
                  <a:schemeClr val="tx1"/>
                </a:solidFill>
                <a:effectLst/>
                <a:latin typeface="+mn-lt"/>
                <a:ea typeface="+mn-ea"/>
                <a:cs typeface="+mn-cs"/>
              </a:rPr>
              <a:t>In order to write tests,</a:t>
            </a:r>
            <a:r>
              <a:rPr lang="en-US" sz="2400" kern="1200" baseline="0" dirty="0">
                <a:solidFill>
                  <a:schemeClr val="tx1"/>
                </a:solidFill>
                <a:effectLst/>
                <a:latin typeface="+mn-lt"/>
                <a:ea typeface="+mn-ea"/>
                <a:cs typeface="+mn-cs"/>
              </a:rPr>
              <a:t> you would need to change the code first</a:t>
            </a:r>
            <a:endParaRPr lang="en-AU" dirty="0">
              <a:effectLst/>
            </a:endParaRPr>
          </a:p>
          <a:p>
            <a:pPr lvl="1" rtl="0" eaLnBrk="1" latinLnBrk="0" hangingPunct="1"/>
            <a:r>
              <a:rPr lang="en-US" sz="2400" kern="1200" baseline="0" dirty="0">
                <a:solidFill>
                  <a:schemeClr val="tx1"/>
                </a:solidFill>
                <a:effectLst/>
                <a:latin typeface="+mn-lt"/>
                <a:ea typeface="+mn-ea"/>
                <a:cs typeface="+mn-cs"/>
              </a:rPr>
              <a:t>In order to safely change the code, you need tests to verify </a:t>
            </a:r>
            <a:br>
              <a:rPr lang="en-US" sz="2400" kern="1200" baseline="0" dirty="0">
                <a:solidFill>
                  <a:schemeClr val="tx1"/>
                </a:solidFill>
                <a:effectLst/>
                <a:latin typeface="+mn-lt"/>
                <a:ea typeface="+mn-ea"/>
                <a:cs typeface="+mn-cs"/>
              </a:rPr>
            </a:br>
            <a:r>
              <a:rPr lang="en-US" sz="2400" kern="1200" baseline="0" dirty="0">
                <a:solidFill>
                  <a:schemeClr val="tx1"/>
                </a:solidFill>
                <a:effectLst/>
                <a:latin typeface="+mn-lt"/>
                <a:ea typeface="+mn-ea"/>
                <a:cs typeface="+mn-cs"/>
              </a:rPr>
              <a:t>you did not break the code</a:t>
            </a:r>
          </a:p>
          <a:p>
            <a:pPr lvl="0" rtl="0" eaLnBrk="1" latinLnBrk="0" hangingPunct="1"/>
            <a:r>
              <a:rPr lang="en-AU" dirty="0">
                <a:effectLst/>
              </a:rPr>
              <a:t>Strategies</a:t>
            </a:r>
          </a:p>
          <a:p>
            <a:pPr lvl="1" rtl="0" eaLnBrk="1" latinLnBrk="0" hangingPunct="1"/>
            <a:r>
              <a:rPr lang="en-US" sz="2400" kern="1200" dirty="0">
                <a:solidFill>
                  <a:schemeClr val="tx1"/>
                </a:solidFill>
                <a:effectLst/>
                <a:latin typeface="+mn-lt"/>
                <a:ea typeface="+mn-ea"/>
                <a:cs typeface="+mn-cs"/>
              </a:rPr>
              <a:t>Use tools to record input and output of the legacy block</a:t>
            </a:r>
            <a:br>
              <a:rPr lang="en-US" sz="2400" kern="1200" dirty="0">
                <a:solidFill>
                  <a:schemeClr val="tx1"/>
                </a:solidFill>
                <a:effectLst/>
                <a:latin typeface="+mn-lt"/>
                <a:ea typeface="+mn-ea"/>
                <a:cs typeface="+mn-cs"/>
              </a:rPr>
            </a:br>
            <a:r>
              <a:rPr lang="en-US" sz="2400" kern="1200" dirty="0">
                <a:solidFill>
                  <a:schemeClr val="tx1"/>
                </a:solidFill>
                <a:effectLst/>
                <a:latin typeface="+mn-lt"/>
                <a:ea typeface="+mn-ea"/>
                <a:cs typeface="+mn-cs"/>
              </a:rPr>
              <a:t>and replay it after the refactoring</a:t>
            </a:r>
            <a:endParaRPr lang="en-AU" dirty="0">
              <a:effectLst/>
            </a:endParaRPr>
          </a:p>
          <a:p>
            <a:pPr lvl="1" rtl="0" eaLnBrk="1" latinLnBrk="0" hangingPunct="1"/>
            <a:r>
              <a:rPr lang="en-US" sz="2400" kern="1200" dirty="0">
                <a:solidFill>
                  <a:schemeClr val="tx1"/>
                </a:solidFill>
                <a:effectLst/>
                <a:latin typeface="+mn-lt"/>
                <a:ea typeface="+mn-ea"/>
                <a:cs typeface="+mn-cs"/>
              </a:rPr>
              <a:t>Refactor legacy code into a object-oriented environment to test it there, e.g. convert a report to a class</a:t>
            </a:r>
            <a:endParaRPr lang="en-AU" dirty="0">
              <a:effectLst/>
            </a:endParaRPr>
          </a:p>
          <a:p>
            <a:pPr lvl="1" rtl="0" eaLnBrk="1" latinLnBrk="0" hangingPunct="1"/>
            <a:r>
              <a:rPr lang="en-US" sz="2400" kern="1200" dirty="0">
                <a:solidFill>
                  <a:schemeClr val="tx1"/>
                </a:solidFill>
                <a:effectLst/>
                <a:latin typeface="+mn-lt"/>
                <a:ea typeface="+mn-ea"/>
                <a:cs typeface="+mn-cs"/>
              </a:rPr>
              <a:t>Hide legacy code behind interfaces to test only your code</a:t>
            </a:r>
            <a:endParaRPr lang="en-AU" dirty="0">
              <a:effectLst/>
            </a:endParaRPr>
          </a:p>
          <a:p>
            <a:pPr lvl="1" rtl="0" eaLnBrk="1" latinLnBrk="0" hangingPunct="1"/>
            <a:r>
              <a:rPr lang="en-US" sz="2400" kern="1200" dirty="0">
                <a:solidFill>
                  <a:schemeClr val="tx1"/>
                </a:solidFill>
                <a:effectLst/>
                <a:latin typeface="+mn-lt"/>
                <a:ea typeface="+mn-ea"/>
                <a:cs typeface="+mn-cs"/>
              </a:rPr>
              <a:t>Encapsulate additions to legacy code in</a:t>
            </a:r>
            <a:r>
              <a:rPr lang="en-US" sz="2400" kern="1200" baseline="0" dirty="0">
                <a:solidFill>
                  <a:schemeClr val="tx1"/>
                </a:solidFill>
                <a:effectLst/>
                <a:latin typeface="+mn-lt"/>
                <a:ea typeface="+mn-ea"/>
                <a:cs typeface="+mn-cs"/>
              </a:rPr>
              <a:t> methods or classes and only test them in isolation</a:t>
            </a:r>
            <a:endParaRPr lang="en-AU" dirty="0">
              <a:effectLst/>
            </a:endParaRPr>
          </a:p>
          <a:p>
            <a:endParaRPr lang="en-US" dirty="0"/>
          </a:p>
        </p:txBody>
      </p:sp>
      <p:pic>
        <p:nvPicPr>
          <p:cNvPr id="6" name="Picture 5">
            <a:extLst>
              <a:ext uri="{FF2B5EF4-FFF2-40B4-BE49-F238E27FC236}">
                <a16:creationId xmlns:a16="http://schemas.microsoft.com/office/drawing/2014/main" id="{B45D8F6C-8A30-2F40-B795-2BA61C44C2A1}"/>
              </a:ext>
            </a:extLst>
          </p:cNvPr>
          <p:cNvPicPr>
            <a:picLocks noChangeAspect="1"/>
          </p:cNvPicPr>
          <p:nvPr/>
        </p:nvPicPr>
        <p:blipFill>
          <a:blip r:embed="rId3"/>
          <a:stretch>
            <a:fillRect/>
          </a:stretch>
        </p:blipFill>
        <p:spPr>
          <a:xfrm>
            <a:off x="6570258" y="174928"/>
            <a:ext cx="2573742" cy="2573742"/>
          </a:xfrm>
          <a:prstGeom prst="rect">
            <a:avLst/>
          </a:prstGeom>
        </p:spPr>
      </p:pic>
      <p:sp>
        <p:nvSpPr>
          <p:cNvPr id="7" name="TextBox 6">
            <a:extLst>
              <a:ext uri="{FF2B5EF4-FFF2-40B4-BE49-F238E27FC236}">
                <a16:creationId xmlns:a16="http://schemas.microsoft.com/office/drawing/2014/main" id="{5A8F7996-FFA7-654F-81B3-57244CFB4DD2}"/>
              </a:ext>
            </a:extLst>
          </p:cNvPr>
          <p:cNvSpPr txBox="1"/>
          <p:nvPr/>
        </p:nvSpPr>
        <p:spPr>
          <a:xfrm>
            <a:off x="3100072" y="4632325"/>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Tree>
    <p:extLst>
      <p:ext uri="{BB962C8B-B14F-4D97-AF65-F5344CB8AC3E}">
        <p14:creationId xmlns:p14="http://schemas.microsoft.com/office/powerpoint/2010/main" val="3554022194"/>
      </p:ext>
    </p:extLst>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B5105-62E3-E34D-956A-D62FA24937E7}"/>
              </a:ext>
            </a:extLst>
          </p:cNvPr>
          <p:cNvSpPr>
            <a:spLocks noGrp="1"/>
          </p:cNvSpPr>
          <p:nvPr>
            <p:ph type="title"/>
          </p:nvPr>
        </p:nvSpPr>
        <p:spPr/>
        <p:txBody>
          <a:bodyPr/>
          <a:lstStyle/>
          <a:p>
            <a:r>
              <a:rPr lang="en-US" dirty="0"/>
              <a:t>Providing</a:t>
            </a:r>
            <a:r>
              <a:rPr lang="en-US" baseline="0" dirty="0"/>
              <a:t> Testability for Existing Code</a:t>
            </a:r>
            <a:endParaRPr lang="en-US" dirty="0"/>
          </a:p>
        </p:txBody>
      </p:sp>
      <p:sp>
        <p:nvSpPr>
          <p:cNvPr id="5" name="Content Placeholder 4">
            <a:extLst>
              <a:ext uri="{FF2B5EF4-FFF2-40B4-BE49-F238E27FC236}">
                <a16:creationId xmlns:a16="http://schemas.microsoft.com/office/drawing/2014/main" id="{B93166EF-E839-254E-9061-B18332661377}"/>
              </a:ext>
            </a:extLst>
          </p:cNvPr>
          <p:cNvSpPr>
            <a:spLocks noGrp="1"/>
          </p:cNvSpPr>
          <p:nvPr>
            <p:ph sz="half" idx="1"/>
          </p:nvPr>
        </p:nvSpPr>
        <p:spPr>
          <a:xfrm>
            <a:off x="5758599" y="1370013"/>
            <a:ext cx="3324949" cy="3262312"/>
          </a:xfrm>
        </p:spPr>
        <p:txBody>
          <a:bodyPr>
            <a:normAutofit/>
          </a:bodyPr>
          <a:lstStyle/>
          <a:p>
            <a:r>
              <a:rPr lang="en-US" sz="2400" dirty="0"/>
              <a:t>Convert a report to a class</a:t>
            </a:r>
          </a:p>
          <a:p>
            <a:pPr lvl="1"/>
            <a:r>
              <a:rPr lang="en-US" sz="2000" dirty="0"/>
              <a:t>Replace report code with class code</a:t>
            </a:r>
          </a:p>
          <a:p>
            <a:pPr lvl="1"/>
            <a:r>
              <a:rPr lang="en-US" sz="2000" dirty="0"/>
              <a:t>Make class testable</a:t>
            </a:r>
          </a:p>
        </p:txBody>
      </p:sp>
      <p:sp>
        <p:nvSpPr>
          <p:cNvPr id="7" name="TextBox 6">
            <a:extLst>
              <a:ext uri="{FF2B5EF4-FFF2-40B4-BE49-F238E27FC236}">
                <a16:creationId xmlns:a16="http://schemas.microsoft.com/office/drawing/2014/main" id="{5A8F7996-FFA7-654F-81B3-57244CFB4DD2}"/>
              </a:ext>
            </a:extLst>
          </p:cNvPr>
          <p:cNvSpPr txBox="1"/>
          <p:nvPr/>
        </p:nvSpPr>
        <p:spPr>
          <a:xfrm>
            <a:off x="3100072" y="4632325"/>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pic>
        <p:nvPicPr>
          <p:cNvPr id="8" name="Picture 7">
            <a:extLst>
              <a:ext uri="{FF2B5EF4-FFF2-40B4-BE49-F238E27FC236}">
                <a16:creationId xmlns:a16="http://schemas.microsoft.com/office/drawing/2014/main" id="{E3011DE1-CF4F-9549-B7F2-BD41B5450886}"/>
              </a:ext>
            </a:extLst>
          </p:cNvPr>
          <p:cNvPicPr>
            <a:picLocks noChangeAspect="1"/>
          </p:cNvPicPr>
          <p:nvPr/>
        </p:nvPicPr>
        <p:blipFill>
          <a:blip r:embed="rId3"/>
          <a:stretch>
            <a:fillRect/>
          </a:stretch>
        </p:blipFill>
        <p:spPr>
          <a:xfrm>
            <a:off x="60451" y="1113468"/>
            <a:ext cx="5759904" cy="3315713"/>
          </a:xfrm>
          <a:prstGeom prst="rect">
            <a:avLst/>
          </a:prstGeom>
        </p:spPr>
      </p:pic>
    </p:spTree>
    <p:extLst>
      <p:ext uri="{BB962C8B-B14F-4D97-AF65-F5344CB8AC3E}">
        <p14:creationId xmlns:p14="http://schemas.microsoft.com/office/powerpoint/2010/main" val="3542967634"/>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F964FF-64A8-B246-BC7C-B91FD2B8D65A}"/>
              </a:ext>
            </a:extLst>
          </p:cNvPr>
          <p:cNvSpPr>
            <a:spLocks noGrp="1"/>
          </p:cNvSpPr>
          <p:nvPr>
            <p:ph type="title"/>
          </p:nvPr>
        </p:nvSpPr>
        <p:spPr/>
        <p:txBody>
          <a:bodyPr/>
          <a:lstStyle/>
          <a:p>
            <a:r>
              <a:rPr lang="en-US" dirty="0"/>
              <a:t>Introduction</a:t>
            </a:r>
          </a:p>
        </p:txBody>
      </p:sp>
      <p:pic>
        <p:nvPicPr>
          <p:cNvPr id="5" name="Picture 4">
            <a:extLst>
              <a:ext uri="{FF2B5EF4-FFF2-40B4-BE49-F238E27FC236}">
                <a16:creationId xmlns:a16="http://schemas.microsoft.com/office/drawing/2014/main" id="{DAD2D144-70C3-E141-A107-561F478D525B}"/>
              </a:ext>
            </a:extLst>
          </p:cNvPr>
          <p:cNvPicPr>
            <a:picLocks noChangeAspect="1" noChangeArrowheads="1"/>
          </p:cNvPicPr>
          <p:nvPr/>
        </p:nvPicPr>
        <p:blipFill>
          <a:blip r:embed="rId2"/>
          <a:srcRect/>
          <a:stretch>
            <a:fillRect/>
          </a:stretch>
        </p:blipFill>
        <p:spPr bwMode="auto">
          <a:xfrm>
            <a:off x="4519067" y="671386"/>
            <a:ext cx="3080170" cy="1565693"/>
          </a:xfrm>
          <a:prstGeom prst="rect">
            <a:avLst/>
          </a:prstGeom>
          <a:ln>
            <a:noFill/>
          </a:ln>
          <a:effectLst>
            <a:outerShdw blurRad="292100" dist="139700" dir="2700000" algn="tl" rotWithShape="0">
              <a:srgbClr val="333333">
                <a:alpha val="65000"/>
              </a:srgbClr>
            </a:outerShdw>
          </a:effectLst>
        </p:spPr>
      </p:pic>
      <p:grpSp>
        <p:nvGrpSpPr>
          <p:cNvPr id="6" name="Group 5">
            <a:extLst>
              <a:ext uri="{FF2B5EF4-FFF2-40B4-BE49-F238E27FC236}">
                <a16:creationId xmlns:a16="http://schemas.microsoft.com/office/drawing/2014/main" id="{F5FB81CB-EB38-6541-A1EF-83D31F5B8A0A}"/>
              </a:ext>
            </a:extLst>
          </p:cNvPr>
          <p:cNvGrpSpPr/>
          <p:nvPr/>
        </p:nvGrpSpPr>
        <p:grpSpPr>
          <a:xfrm>
            <a:off x="4176726" y="3525160"/>
            <a:ext cx="1766876" cy="699853"/>
            <a:chOff x="3203847" y="3432313"/>
            <a:chExt cx="1769205" cy="824920"/>
          </a:xfrm>
        </p:grpSpPr>
        <p:pic>
          <p:nvPicPr>
            <p:cNvPr id="7" name="Picture 6">
              <a:extLst>
                <a:ext uri="{FF2B5EF4-FFF2-40B4-BE49-F238E27FC236}">
                  <a16:creationId xmlns:a16="http://schemas.microsoft.com/office/drawing/2014/main" id="{F6B706FB-5C9D-4C40-9254-CCBD3AA9B85B}"/>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3203847" y="3432313"/>
              <a:ext cx="720256" cy="824920"/>
            </a:xfrm>
            <a:prstGeom prst="rect">
              <a:avLst/>
            </a:prstGeom>
          </p:spPr>
        </p:pic>
        <p:sp>
          <p:nvSpPr>
            <p:cNvPr id="8" name="TextBox 7">
              <a:extLst>
                <a:ext uri="{FF2B5EF4-FFF2-40B4-BE49-F238E27FC236}">
                  <a16:creationId xmlns:a16="http://schemas.microsoft.com/office/drawing/2014/main" id="{C798BCA8-8077-7B4F-8CF1-B24713FA4EED}"/>
                </a:ext>
              </a:extLst>
            </p:cNvPr>
            <p:cNvSpPr txBox="1"/>
            <p:nvPr/>
          </p:nvSpPr>
          <p:spPr>
            <a:xfrm>
              <a:off x="3821156" y="3647223"/>
              <a:ext cx="1151896" cy="305939"/>
            </a:xfrm>
            <a:prstGeom prst="rect">
              <a:avLst/>
            </a:prstGeom>
            <a:noFill/>
          </p:spPr>
          <p:txBody>
            <a:bodyPr wrap="none" rtlCol="0">
              <a:spAutoFit/>
            </a:bodyPr>
            <a:lstStyle/>
            <a:p>
              <a:r>
                <a:rPr lang="en-US" sz="1799" dirty="0">
                  <a:solidFill>
                    <a:srgbClr val="38A5CE"/>
                  </a:solidFill>
                </a:rPr>
                <a:t>@</a:t>
              </a:r>
              <a:r>
                <a:rPr lang="en-US" sz="1799" dirty="0" err="1">
                  <a:solidFill>
                    <a:srgbClr val="38A5CE"/>
                  </a:solidFill>
                </a:rPr>
                <a:t>grahamrobbo</a:t>
              </a:r>
              <a:endParaRPr lang="en-AU" sz="1799" dirty="0">
                <a:solidFill>
                  <a:srgbClr val="38A5CE"/>
                </a:solidFill>
              </a:endParaRPr>
            </a:p>
          </p:txBody>
        </p:sp>
      </p:grpSp>
      <p:sp>
        <p:nvSpPr>
          <p:cNvPr id="9" name="TextBox 8">
            <a:extLst>
              <a:ext uri="{FF2B5EF4-FFF2-40B4-BE49-F238E27FC236}">
                <a16:creationId xmlns:a16="http://schemas.microsoft.com/office/drawing/2014/main" id="{DFCF4787-84AD-F14B-933E-AFF454176626}"/>
              </a:ext>
            </a:extLst>
          </p:cNvPr>
          <p:cNvSpPr txBox="1"/>
          <p:nvPr/>
        </p:nvSpPr>
        <p:spPr>
          <a:xfrm>
            <a:off x="1489388" y="4735458"/>
            <a:ext cx="1042803" cy="200055"/>
          </a:xfrm>
          <a:prstGeom prst="rect">
            <a:avLst/>
          </a:prstGeom>
          <a:noFill/>
        </p:spPr>
        <p:txBody>
          <a:bodyPr wrap="square" rtlCol="0">
            <a:spAutoFit/>
          </a:bodyPr>
          <a:lstStyle/>
          <a:p>
            <a:r>
              <a:rPr lang="en-US" sz="700" i="1" dirty="0">
                <a:latin typeface="Arial Narrow"/>
                <a:cs typeface="Arial Narrow"/>
              </a:rPr>
              <a:t>*Photo by Martin </a:t>
            </a:r>
            <a:r>
              <a:rPr lang="en-US" sz="700" i="1" dirty="0" err="1">
                <a:latin typeface="Arial Narrow"/>
                <a:cs typeface="Arial Narrow"/>
              </a:rPr>
              <a:t>Gillet</a:t>
            </a:r>
            <a:endParaRPr lang="en-US" sz="700" i="1" dirty="0">
              <a:latin typeface="Arial Narrow"/>
              <a:cs typeface="Arial Narrow"/>
            </a:endParaRPr>
          </a:p>
        </p:txBody>
      </p:sp>
      <p:pic>
        <p:nvPicPr>
          <p:cNvPr id="10" name="Picture 9">
            <a:extLst>
              <a:ext uri="{FF2B5EF4-FFF2-40B4-BE49-F238E27FC236}">
                <a16:creationId xmlns:a16="http://schemas.microsoft.com/office/drawing/2014/main" id="{B3BC0C43-0ECF-3C4C-B083-7D42321C8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180" y="1156679"/>
            <a:ext cx="2379220" cy="3567708"/>
          </a:xfrm>
          <a:prstGeom prst="ellipse">
            <a:avLst/>
          </a:prstGeom>
          <a:ln>
            <a:noFill/>
          </a:ln>
          <a:effectLst>
            <a:softEdge rad="112500"/>
          </a:effectLst>
        </p:spPr>
      </p:pic>
      <p:pic>
        <p:nvPicPr>
          <p:cNvPr id="11" name="Picture 10">
            <a:extLst>
              <a:ext uri="{FF2B5EF4-FFF2-40B4-BE49-F238E27FC236}">
                <a16:creationId xmlns:a16="http://schemas.microsoft.com/office/drawing/2014/main" id="{F99EE733-9A9A-A846-98B1-49B9339B2DE1}"/>
              </a:ext>
            </a:extLst>
          </p:cNvPr>
          <p:cNvPicPr>
            <a:picLocks noChangeAspect="1"/>
          </p:cNvPicPr>
          <p:nvPr/>
        </p:nvPicPr>
        <p:blipFill>
          <a:blip r:embed="rId5"/>
          <a:stretch>
            <a:fillRect/>
          </a:stretch>
        </p:blipFill>
        <p:spPr>
          <a:xfrm>
            <a:off x="5693591" y="2906421"/>
            <a:ext cx="2512861" cy="351800"/>
          </a:xfrm>
          <a:prstGeom prst="rect">
            <a:avLst/>
          </a:prstGeom>
        </p:spPr>
      </p:pic>
      <p:sp>
        <p:nvSpPr>
          <p:cNvPr id="12" name="Rectangle 11">
            <a:extLst>
              <a:ext uri="{FF2B5EF4-FFF2-40B4-BE49-F238E27FC236}">
                <a16:creationId xmlns:a16="http://schemas.microsoft.com/office/drawing/2014/main" id="{7390184B-9AB1-3F48-A947-DF67D081C11D}"/>
              </a:ext>
            </a:extLst>
          </p:cNvPr>
          <p:cNvSpPr/>
          <p:nvPr/>
        </p:nvSpPr>
        <p:spPr>
          <a:xfrm>
            <a:off x="5423696" y="1991975"/>
            <a:ext cx="1667121" cy="11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32555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1B23CF-919B-4A4C-AAE8-1E1207D8B45D}"/>
              </a:ext>
            </a:extLst>
          </p:cNvPr>
          <p:cNvPicPr>
            <a:picLocks noChangeAspect="1"/>
          </p:cNvPicPr>
          <p:nvPr/>
        </p:nvPicPr>
        <p:blipFill>
          <a:blip r:embed="rId3"/>
          <a:stretch>
            <a:fillRect/>
          </a:stretch>
        </p:blipFill>
        <p:spPr>
          <a:xfrm>
            <a:off x="1813308" y="682978"/>
            <a:ext cx="5517383" cy="4138038"/>
          </a:xfrm>
          <a:prstGeom prst="rect">
            <a:avLst/>
          </a:prstGeom>
        </p:spPr>
      </p:pic>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Some Help</a:t>
            </a:r>
          </a:p>
        </p:txBody>
      </p:sp>
    </p:spTree>
    <p:extLst>
      <p:ext uri="{BB962C8B-B14F-4D97-AF65-F5344CB8AC3E}">
        <p14:creationId xmlns:p14="http://schemas.microsoft.com/office/powerpoint/2010/main" val="3592075742"/>
      </p:ext>
    </p:extLst>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Test Seams</a:t>
            </a:r>
          </a:p>
        </p:txBody>
      </p:sp>
      <p:sp>
        <p:nvSpPr>
          <p:cNvPr id="3" name="Content Placeholder 2">
            <a:extLst>
              <a:ext uri="{FF2B5EF4-FFF2-40B4-BE49-F238E27FC236}">
                <a16:creationId xmlns:a16="http://schemas.microsoft.com/office/drawing/2014/main" id="{E142953F-8C7A-BD42-A0E3-3543E712B575}"/>
              </a:ext>
            </a:extLst>
          </p:cNvPr>
          <p:cNvSpPr txBox="1">
            <a:spLocks/>
          </p:cNvSpPr>
          <p:nvPr/>
        </p:nvSpPr>
        <p:spPr>
          <a:xfrm>
            <a:off x="98728" y="1014592"/>
            <a:ext cx="8854441" cy="3724385"/>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dirty="0"/>
              <a:t>Test seams are language constructs designed especially for unit tests and are implemented using the following statements: </a:t>
            </a:r>
          </a:p>
          <a:p>
            <a:pPr marL="0" indent="0" fontAlgn="auto">
              <a:spcAft>
                <a:spcPts val="0"/>
              </a:spcAft>
              <a:buFont typeface="Arial" panose="020B0604020202020204" pitchFamily="34" charset="0"/>
              <a:buNone/>
            </a:pPr>
            <a:r>
              <a:rPr lang="en-US" b="1" dirty="0">
                <a:solidFill>
                  <a:schemeClr val="accent1"/>
                </a:solidFill>
                <a:latin typeface="Consolas" panose="020B0609020204030204" pitchFamily="49" charset="0"/>
                <a:cs typeface="Consolas" panose="020B0609020204030204" pitchFamily="49" charset="0"/>
              </a:rPr>
              <a:t>TEST-SEAM - END-TEST-SEAM</a:t>
            </a:r>
          </a:p>
          <a:p>
            <a:pPr marL="0" indent="0" fontAlgn="auto">
              <a:spcAft>
                <a:spcPts val="0"/>
              </a:spcAft>
              <a:buFont typeface="Arial" panose="020B0604020202020204" pitchFamily="34" charset="0"/>
              <a:buNone/>
            </a:pPr>
            <a:r>
              <a:rPr lang="en-US" dirty="0"/>
              <a:t>Defines a test seam as a replaceable area in the production code of a program. </a:t>
            </a:r>
          </a:p>
          <a:p>
            <a:pPr marL="0" indent="0" fontAlgn="auto">
              <a:spcAft>
                <a:spcPts val="0"/>
              </a:spcAft>
              <a:buFont typeface="Arial" panose="020B0604020202020204" pitchFamily="34" charset="0"/>
              <a:buNone/>
            </a:pPr>
            <a:endParaRPr lang="en-US" sz="4400" b="1" dirty="0">
              <a:solidFill>
                <a:schemeClr val="accent1"/>
              </a:solidFill>
              <a:latin typeface="Consolas" panose="020B0609020204030204" pitchFamily="49" charset="0"/>
              <a:cs typeface="Consolas" panose="020B0609020204030204" pitchFamily="49" charset="0"/>
            </a:endParaRPr>
          </a:p>
          <a:p>
            <a:pPr marL="0" indent="0" fontAlgn="auto">
              <a:spcAft>
                <a:spcPts val="0"/>
              </a:spcAft>
              <a:buFont typeface="Arial" panose="020B0604020202020204" pitchFamily="34" charset="0"/>
              <a:buNone/>
            </a:pPr>
            <a:r>
              <a:rPr lang="en-US" sz="4400" b="1" dirty="0">
                <a:solidFill>
                  <a:schemeClr val="accent1"/>
                </a:solidFill>
                <a:latin typeface="Consolas" panose="020B0609020204030204" pitchFamily="49" charset="0"/>
                <a:cs typeface="Consolas" panose="020B0609020204030204" pitchFamily="49" charset="0"/>
              </a:rPr>
              <a:t>TEST-INJECTION - END-TEST-INJECTION</a:t>
            </a:r>
          </a:p>
          <a:p>
            <a:pPr marL="0" indent="0" fontAlgn="auto">
              <a:spcAft>
                <a:spcPts val="0"/>
              </a:spcAft>
              <a:buFont typeface="Arial" panose="020B0604020202020204" pitchFamily="34" charset="0"/>
              <a:buNone/>
            </a:pPr>
            <a:r>
              <a:rPr lang="en-US" dirty="0"/>
              <a:t>Replaces the executable statements of a test seam by the statements of an injection in a test class of the same program. </a:t>
            </a:r>
          </a:p>
          <a:p>
            <a:pPr marL="0" indent="0" fontAlgn="auto">
              <a:spcAft>
                <a:spcPts val="0"/>
              </a:spcAft>
              <a:buFont typeface="Arial" panose="020B0604020202020204" pitchFamily="34" charset="0"/>
              <a:buNone/>
            </a:pPr>
            <a:endParaRPr lang="en-US" dirty="0"/>
          </a:p>
          <a:p>
            <a:pPr marL="0" indent="0" fontAlgn="auto">
              <a:spcAft>
                <a:spcPts val="0"/>
              </a:spcAft>
              <a:buFont typeface="Arial" panose="020B0604020202020204" pitchFamily="34" charset="0"/>
              <a:buNone/>
            </a:pPr>
            <a:r>
              <a:rPr lang="en-US" dirty="0"/>
              <a:t>Test seams have the following properties: </a:t>
            </a:r>
          </a:p>
          <a:p>
            <a:pPr fontAlgn="auto">
              <a:spcAft>
                <a:spcPts val="0"/>
              </a:spcAft>
            </a:pPr>
            <a:r>
              <a:rPr lang="en-US" dirty="0"/>
              <a:t>Test seams are ignored in production use of programs.</a:t>
            </a:r>
          </a:p>
          <a:p>
            <a:pPr fontAlgn="auto">
              <a:spcAft>
                <a:spcPts val="0"/>
              </a:spcAft>
            </a:pPr>
            <a:r>
              <a:rPr lang="en-US" dirty="0"/>
              <a:t>A program can contain more than one test seam.</a:t>
            </a:r>
          </a:p>
          <a:p>
            <a:pPr fontAlgn="auto">
              <a:spcAft>
                <a:spcPts val="0"/>
              </a:spcAft>
            </a:pPr>
            <a:r>
              <a:rPr lang="en-US" dirty="0"/>
              <a:t>Multiple injections can be defined for a single test seam.</a:t>
            </a:r>
          </a:p>
          <a:p>
            <a:pPr fontAlgn="auto">
              <a:spcAft>
                <a:spcPts val="0"/>
              </a:spcAft>
            </a:pPr>
            <a:r>
              <a:rPr lang="en-US" dirty="0"/>
              <a:t>Injections can only be created in test classes that are defined in a test include. Test seams can be used in all executable units of a master program that includes a test include, including local classes and subroutines.</a:t>
            </a:r>
          </a:p>
          <a:p>
            <a:pPr fontAlgn="auto">
              <a:spcAft>
                <a:spcPts val="0"/>
              </a:spcAft>
            </a:pPr>
            <a:r>
              <a:rPr lang="en-US" dirty="0"/>
              <a:t>Unit tests can make injections while test methods or the setup method are being executed.</a:t>
            </a:r>
          </a:p>
          <a:p>
            <a:pPr fontAlgn="auto">
              <a:spcAft>
                <a:spcPts val="0"/>
              </a:spcAft>
            </a:pPr>
            <a:r>
              <a:rPr lang="en-US" dirty="0"/>
              <a:t>If injections are repeated in the same test seam, the last injection is the active injection.</a:t>
            </a:r>
          </a:p>
        </p:txBody>
      </p:sp>
      <p:sp>
        <p:nvSpPr>
          <p:cNvPr id="4" name="TextBox 3">
            <a:extLst>
              <a:ext uri="{FF2B5EF4-FFF2-40B4-BE49-F238E27FC236}">
                <a16:creationId xmlns:a16="http://schemas.microsoft.com/office/drawing/2014/main" id="{6D5DF664-5A42-DE40-BAAC-D70DF79C7587}"/>
              </a:ext>
            </a:extLst>
          </p:cNvPr>
          <p:cNvSpPr txBox="1"/>
          <p:nvPr/>
        </p:nvSpPr>
        <p:spPr>
          <a:xfrm>
            <a:off x="1512900" y="4738977"/>
            <a:ext cx="5489003" cy="256545"/>
          </a:xfrm>
          <a:prstGeom prst="rect">
            <a:avLst/>
          </a:prstGeom>
          <a:noFill/>
        </p:spPr>
        <p:txBody>
          <a:bodyPr wrap="none" rtlCol="0">
            <a:spAutoFit/>
          </a:bodyPr>
          <a:lstStyle/>
          <a:p>
            <a:r>
              <a:rPr lang="en-US" sz="1067" i="1" dirty="0">
                <a:solidFill>
                  <a:schemeClr val="accent1"/>
                </a:solidFill>
              </a:rPr>
              <a:t>Source: https://</a:t>
            </a:r>
            <a:r>
              <a:rPr lang="en-US" sz="1067" i="1" dirty="0" err="1">
                <a:solidFill>
                  <a:schemeClr val="accent1"/>
                </a:solidFill>
              </a:rPr>
              <a:t>help.sap.com</a:t>
            </a:r>
            <a:r>
              <a:rPr lang="en-US" sz="1067" i="1" dirty="0">
                <a:solidFill>
                  <a:schemeClr val="accent1"/>
                </a:solidFill>
              </a:rPr>
              <a:t>/doc/abapdocu_752_index_htm/7.52/</a:t>
            </a:r>
            <a:r>
              <a:rPr lang="en-US" sz="1067" i="1" dirty="0" err="1">
                <a:solidFill>
                  <a:schemeClr val="accent1"/>
                </a:solidFill>
              </a:rPr>
              <a:t>en</a:t>
            </a:r>
            <a:r>
              <a:rPr lang="en-US" sz="1067" i="1" dirty="0">
                <a:solidFill>
                  <a:schemeClr val="accent1"/>
                </a:solidFill>
              </a:rPr>
              <a:t>-US/</a:t>
            </a:r>
            <a:r>
              <a:rPr lang="en-US" sz="1067" i="1" dirty="0" err="1">
                <a:solidFill>
                  <a:schemeClr val="accent1"/>
                </a:solidFill>
              </a:rPr>
              <a:t>abentest_seams.htm</a:t>
            </a:r>
            <a:endParaRPr lang="en-US" sz="1067" i="1" dirty="0">
              <a:solidFill>
                <a:schemeClr val="accent1"/>
              </a:solidFill>
            </a:endParaRPr>
          </a:p>
        </p:txBody>
      </p:sp>
      <p:sp>
        <p:nvSpPr>
          <p:cNvPr id="5" name="TextBox 4">
            <a:extLst>
              <a:ext uri="{FF2B5EF4-FFF2-40B4-BE49-F238E27FC236}">
                <a16:creationId xmlns:a16="http://schemas.microsoft.com/office/drawing/2014/main" id="{EBC90B8E-FE42-A244-8496-4F1420D1EF33}"/>
              </a:ext>
            </a:extLst>
          </p:cNvPr>
          <p:cNvSpPr txBox="1"/>
          <p:nvPr/>
        </p:nvSpPr>
        <p:spPr>
          <a:xfrm>
            <a:off x="3160366" y="527214"/>
            <a:ext cx="5026441" cy="461665"/>
          </a:xfrm>
          <a:prstGeom prst="rect">
            <a:avLst/>
          </a:prstGeom>
          <a:noFill/>
        </p:spPr>
        <p:txBody>
          <a:bodyPr wrap="none" rtlCol="0">
            <a:spAutoFit/>
          </a:bodyPr>
          <a:lstStyle/>
          <a:p>
            <a:r>
              <a:rPr lang="en-AU" sz="2400" dirty="0">
                <a:solidFill>
                  <a:srgbClr val="0E5A9A"/>
                </a:solidFill>
              </a:rPr>
              <a:t>SAP NetWeaver AS ABAP 7.50 onwards</a:t>
            </a:r>
            <a:endParaRPr lang="en-US" sz="2400" dirty="0">
              <a:solidFill>
                <a:srgbClr val="0E5A9A"/>
              </a:solidFill>
            </a:endParaRPr>
          </a:p>
        </p:txBody>
      </p:sp>
    </p:spTree>
    <p:extLst>
      <p:ext uri="{BB962C8B-B14F-4D97-AF65-F5344CB8AC3E}">
        <p14:creationId xmlns:p14="http://schemas.microsoft.com/office/powerpoint/2010/main" val="3630600127"/>
      </p:ext>
    </p:extLst>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2"/>
          <a:stretch>
            <a:fillRect/>
          </a:stretch>
        </p:blipFill>
        <p:spPr>
          <a:xfrm>
            <a:off x="0" y="-1"/>
            <a:ext cx="9144000" cy="5139363"/>
          </a:xfrm>
          <a:prstGeom prst="rect">
            <a:avLst/>
          </a:prstGeom>
        </p:spPr>
      </p:pic>
    </p:spTree>
    <p:extLst>
      <p:ext uri="{BB962C8B-B14F-4D97-AF65-F5344CB8AC3E}">
        <p14:creationId xmlns:p14="http://schemas.microsoft.com/office/powerpoint/2010/main" val="202596528"/>
      </p:ext>
    </p:extLst>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43C1F8-E963-BB4A-9DE7-9DBB26AF1919}"/>
              </a:ext>
            </a:extLst>
          </p:cNvPr>
          <p:cNvPicPr>
            <a:picLocks noChangeAspect="1"/>
          </p:cNvPicPr>
          <p:nvPr/>
        </p:nvPicPr>
        <p:blipFill>
          <a:blip r:embed="rId3"/>
          <a:stretch>
            <a:fillRect/>
          </a:stretch>
        </p:blipFill>
        <p:spPr>
          <a:xfrm>
            <a:off x="763380" y="888827"/>
            <a:ext cx="7505977" cy="3700688"/>
          </a:xfrm>
          <a:prstGeom prst="rect">
            <a:avLst/>
          </a:prstGeom>
        </p:spPr>
      </p:pic>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Test Seams Injection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spTree>
    <p:extLst>
      <p:ext uri="{BB962C8B-B14F-4D97-AF65-F5344CB8AC3E}">
        <p14:creationId xmlns:p14="http://schemas.microsoft.com/office/powerpoint/2010/main" val="1369436412"/>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a:xfrm>
            <a:off x="565040" y="282589"/>
            <a:ext cx="7886700" cy="993775"/>
          </a:xfrm>
        </p:spPr>
        <p:txBody>
          <a:bodyPr/>
          <a:lstStyle/>
          <a:p>
            <a:r>
              <a:rPr lang="en-US" dirty="0"/>
              <a:t>Test Seams</a:t>
            </a:r>
          </a:p>
        </p:txBody>
      </p:sp>
      <p:sp>
        <p:nvSpPr>
          <p:cNvPr id="3" name="Content Placeholder 2">
            <a:extLst>
              <a:ext uri="{FF2B5EF4-FFF2-40B4-BE49-F238E27FC236}">
                <a16:creationId xmlns:a16="http://schemas.microsoft.com/office/drawing/2014/main" id="{32766C5B-A5D3-E944-BB0C-43983C6440E8}"/>
              </a:ext>
            </a:extLst>
          </p:cNvPr>
          <p:cNvSpPr txBox="1">
            <a:spLocks/>
          </p:cNvSpPr>
          <p:nvPr/>
        </p:nvSpPr>
        <p:spPr>
          <a:xfrm>
            <a:off x="0" y="1239920"/>
            <a:ext cx="6055859" cy="362099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pPr>
            <a:r>
              <a:rPr lang="en-AU" i="1" dirty="0">
                <a:solidFill>
                  <a:schemeClr val="accent1"/>
                </a:solidFill>
              </a:rPr>
              <a:t>“TEST-SEAMS appear to have no benefit.”</a:t>
            </a:r>
          </a:p>
          <a:p>
            <a:pPr marL="0" indent="0" algn="ctr" fontAlgn="auto">
              <a:spcAft>
                <a:spcPts val="0"/>
              </a:spcAft>
              <a:buFont typeface="Arial" panose="020B0604020202020204" pitchFamily="34" charset="0"/>
              <a:buNone/>
            </a:pPr>
            <a:endParaRPr lang="en-AU" i="1" dirty="0">
              <a:solidFill>
                <a:schemeClr val="accent1"/>
              </a:solidFill>
            </a:endParaRPr>
          </a:p>
          <a:p>
            <a:pPr marL="0" indent="0" algn="ctr" fontAlgn="auto">
              <a:spcAft>
                <a:spcPts val="0"/>
              </a:spcAft>
              <a:buFont typeface="Arial" panose="020B0604020202020204" pitchFamily="34" charset="0"/>
              <a:buNone/>
            </a:pPr>
            <a:r>
              <a:rPr lang="en-AU" i="1" dirty="0">
                <a:solidFill>
                  <a:schemeClr val="accent1"/>
                </a:solidFill>
              </a:rPr>
              <a:t>“You have to change the production code and I have found the effort of surrounding something with a test seam is about the same as replacing whatever is surrounded with a call to a method of something that can be doubled.”</a:t>
            </a:r>
          </a:p>
          <a:p>
            <a:pPr marL="0" indent="0" algn="ctr" fontAlgn="auto">
              <a:spcAft>
                <a:spcPts val="0"/>
              </a:spcAft>
              <a:buFont typeface="Arial" panose="020B0604020202020204" pitchFamily="34" charset="0"/>
              <a:buNone/>
            </a:pPr>
            <a:endParaRPr lang="en-AU" i="1" dirty="0">
              <a:solidFill>
                <a:schemeClr val="accent1"/>
              </a:solidFill>
            </a:endParaRPr>
          </a:p>
          <a:p>
            <a:pPr marL="0" indent="0" algn="ctr" fontAlgn="auto">
              <a:spcAft>
                <a:spcPts val="0"/>
              </a:spcAft>
              <a:buFont typeface="Arial" panose="020B0604020202020204" pitchFamily="34" charset="0"/>
              <a:buNone/>
            </a:pPr>
            <a:r>
              <a:rPr lang="en-AU" i="1" dirty="0">
                <a:solidFill>
                  <a:schemeClr val="accent1"/>
                </a:solidFill>
              </a:rPr>
              <a:t>“Test seams break the rule that production code should not know it is being tested.” </a:t>
            </a:r>
          </a:p>
          <a:p>
            <a:pPr marL="0" indent="0" algn="ctr" fontAlgn="auto">
              <a:spcAft>
                <a:spcPts val="0"/>
              </a:spcAft>
              <a:buFont typeface="Arial" panose="020B0604020202020204" pitchFamily="34" charset="0"/>
              <a:buNone/>
            </a:pPr>
            <a:endParaRPr lang="en-AU" i="1" dirty="0">
              <a:solidFill>
                <a:schemeClr val="accent1"/>
              </a:solidFill>
            </a:endParaRPr>
          </a:p>
          <a:p>
            <a:pPr marL="0" indent="0" algn="ctr" fontAlgn="auto">
              <a:spcAft>
                <a:spcPts val="0"/>
              </a:spcAft>
              <a:buFont typeface="Arial" panose="020B0604020202020204" pitchFamily="34" charset="0"/>
              <a:buNone/>
            </a:pPr>
            <a:r>
              <a:rPr lang="en-AU" sz="6800" i="1" dirty="0">
                <a:solidFill>
                  <a:srgbClr val="FF0000"/>
                </a:solidFill>
              </a:rPr>
              <a:t>“Test Seams are an abomination!”</a:t>
            </a:r>
            <a:endParaRPr lang="en-US" sz="6800" i="1" dirty="0">
              <a:solidFill>
                <a:srgbClr val="FF0000"/>
              </a:solidFill>
            </a:endParaRPr>
          </a:p>
        </p:txBody>
      </p:sp>
      <p:pic>
        <p:nvPicPr>
          <p:cNvPr id="4" name="Picture 3">
            <a:extLst>
              <a:ext uri="{FF2B5EF4-FFF2-40B4-BE49-F238E27FC236}">
                <a16:creationId xmlns:a16="http://schemas.microsoft.com/office/drawing/2014/main" id="{B5433E31-A7E8-7841-9043-4F36CF7F4C16}"/>
              </a:ext>
            </a:extLst>
          </p:cNvPr>
          <p:cNvPicPr>
            <a:picLocks noChangeAspect="1"/>
          </p:cNvPicPr>
          <p:nvPr/>
        </p:nvPicPr>
        <p:blipFill>
          <a:blip r:embed="rId3"/>
          <a:stretch>
            <a:fillRect/>
          </a:stretch>
        </p:blipFill>
        <p:spPr>
          <a:xfrm>
            <a:off x="6055859" y="1062327"/>
            <a:ext cx="2730333" cy="2586328"/>
          </a:xfrm>
          <a:prstGeom prst="rect">
            <a:avLst/>
          </a:prstGeom>
        </p:spPr>
      </p:pic>
    </p:spTree>
    <p:extLst>
      <p:ext uri="{BB962C8B-B14F-4D97-AF65-F5344CB8AC3E}">
        <p14:creationId xmlns:p14="http://schemas.microsoft.com/office/powerpoint/2010/main" val="297137009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2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2000"/>
                                        <p:tgtEl>
                                          <p:spTgt spid="3">
                                            <p:txEl>
                                              <p:pRg st="6" end="6"/>
                                            </p:txEl>
                                          </p:spTgt>
                                        </p:tgtEl>
                                      </p:cBhvr>
                                    </p:animEffect>
                                  </p:childTnLst>
                                </p:cTn>
                              </p:par>
                            </p:childTnLst>
                          </p:cTn>
                        </p:par>
                        <p:par>
                          <p:cTn id="23" fill="hold">
                            <p:stCondLst>
                              <p:cond delay="2000"/>
                            </p:stCondLst>
                            <p:childTnLst>
                              <p:par>
                                <p:cTn id="24" presetID="9"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Writing Testable Code</a:t>
            </a:r>
          </a:p>
        </p:txBody>
      </p:sp>
      <p:graphicFrame>
        <p:nvGraphicFramePr>
          <p:cNvPr id="3" name="Content Placeholder 3">
            <a:extLst>
              <a:ext uri="{FF2B5EF4-FFF2-40B4-BE49-F238E27FC236}">
                <a16:creationId xmlns:a16="http://schemas.microsoft.com/office/drawing/2014/main" id="{B6C43487-F967-1643-88DF-75E96EEFC4E6}"/>
              </a:ext>
            </a:extLst>
          </p:cNvPr>
          <p:cNvGraphicFramePr>
            <a:graphicFrameLocks/>
          </p:cNvGraphicFramePr>
          <p:nvPr>
            <p:extLst>
              <p:ext uri="{D42A27DB-BD31-4B8C-83A1-F6EECF244321}">
                <p14:modId xmlns:p14="http://schemas.microsoft.com/office/powerpoint/2010/main" val="4124083812"/>
              </p:ext>
            </p:extLst>
          </p:nvPr>
        </p:nvGraphicFramePr>
        <p:xfrm>
          <a:off x="1" y="1067491"/>
          <a:ext cx="6027088" cy="3114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A1F4B0F0-045B-D443-B920-784007D4BC39}"/>
              </a:ext>
            </a:extLst>
          </p:cNvPr>
          <p:cNvSpPr/>
          <p:nvPr/>
        </p:nvSpPr>
        <p:spPr>
          <a:xfrm>
            <a:off x="6400834" y="1093361"/>
            <a:ext cx="1831857" cy="631525"/>
          </a:xfrm>
          <a:prstGeom prst="rect">
            <a:avLst/>
          </a:prstGeom>
          <a:solidFill>
            <a:srgbClr val="305EF3"/>
          </a:solidFill>
          <a:ln>
            <a:solidFill>
              <a:srgbClr val="305EF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Code Under Test</a:t>
            </a:r>
          </a:p>
        </p:txBody>
      </p:sp>
      <p:sp>
        <p:nvSpPr>
          <p:cNvPr id="5" name="Rectangle 4">
            <a:extLst>
              <a:ext uri="{FF2B5EF4-FFF2-40B4-BE49-F238E27FC236}">
                <a16:creationId xmlns:a16="http://schemas.microsoft.com/office/drawing/2014/main" id="{56B6F925-EE7D-C44F-A57E-EE5B67178C1C}"/>
              </a:ext>
            </a:extLst>
          </p:cNvPr>
          <p:cNvSpPr/>
          <p:nvPr/>
        </p:nvSpPr>
        <p:spPr>
          <a:xfrm>
            <a:off x="6400834" y="2969623"/>
            <a:ext cx="1831857" cy="631525"/>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Dependency</a:t>
            </a:r>
          </a:p>
        </p:txBody>
      </p:sp>
      <p:cxnSp>
        <p:nvCxnSpPr>
          <p:cNvPr id="6" name="Straight Arrow Connector 5">
            <a:extLst>
              <a:ext uri="{FF2B5EF4-FFF2-40B4-BE49-F238E27FC236}">
                <a16:creationId xmlns:a16="http://schemas.microsoft.com/office/drawing/2014/main" id="{7B696022-906D-464F-A83D-CBD103891A9C}"/>
              </a:ext>
            </a:extLst>
          </p:cNvPr>
          <p:cNvCxnSpPr>
            <a:stCxn id="4" idx="2"/>
            <a:endCxn id="5" idx="0"/>
          </p:cNvCxnSpPr>
          <p:nvPr/>
        </p:nvCxnSpPr>
        <p:spPr>
          <a:xfrm>
            <a:off x="7316763" y="1724886"/>
            <a:ext cx="0" cy="1244737"/>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pic>
        <p:nvPicPr>
          <p:cNvPr id="7" name="Picture 6">
            <a:extLst>
              <a:ext uri="{FF2B5EF4-FFF2-40B4-BE49-F238E27FC236}">
                <a16:creationId xmlns:a16="http://schemas.microsoft.com/office/drawing/2014/main" id="{78557727-0F01-0041-ADF5-CF498DA6C116}"/>
              </a:ext>
            </a:extLst>
          </p:cNvPr>
          <p:cNvPicPr>
            <a:picLocks noChangeAspect="1"/>
          </p:cNvPicPr>
          <p:nvPr/>
        </p:nvPicPr>
        <p:blipFill>
          <a:blip r:embed="rId8"/>
          <a:stretch>
            <a:fillRect/>
          </a:stretch>
        </p:blipFill>
        <p:spPr>
          <a:xfrm rot="2662187">
            <a:off x="8381771" y="2925397"/>
            <a:ext cx="719975" cy="719975"/>
          </a:xfrm>
          <a:prstGeom prst="rect">
            <a:avLst/>
          </a:prstGeom>
        </p:spPr>
      </p:pic>
    </p:spTree>
    <p:extLst>
      <p:ext uri="{BB962C8B-B14F-4D97-AF65-F5344CB8AC3E}">
        <p14:creationId xmlns:p14="http://schemas.microsoft.com/office/powerpoint/2010/main" val="212315746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2000"/>
                                        <p:tgtEl>
                                          <p:spTgt spid="5"/>
                                        </p:tgtEl>
                                      </p:cBhvr>
                                    </p:animEffect>
                                  </p:childTnLst>
                                </p:cTn>
                              </p:par>
                            </p:childTnLst>
                          </p:cTn>
                        </p:par>
                        <p:par>
                          <p:cTn id="12" fill="hold">
                            <p:stCondLst>
                              <p:cond delay="4000"/>
                            </p:stCondLst>
                            <p:childTnLst>
                              <p:par>
                                <p:cTn id="13" presetID="1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left)">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Dependency Injection</a:t>
            </a:r>
          </a:p>
        </p:txBody>
      </p:sp>
      <p:sp>
        <p:nvSpPr>
          <p:cNvPr id="3" name="Content Placeholder 2">
            <a:extLst>
              <a:ext uri="{FF2B5EF4-FFF2-40B4-BE49-F238E27FC236}">
                <a16:creationId xmlns:a16="http://schemas.microsoft.com/office/drawing/2014/main" id="{54BA134E-65A9-7246-B605-796AE7707C71}"/>
              </a:ext>
            </a:extLst>
          </p:cNvPr>
          <p:cNvSpPr txBox="1">
            <a:spLocks/>
          </p:cNvSpPr>
          <p:nvPr/>
        </p:nvSpPr>
        <p:spPr>
          <a:xfrm>
            <a:off x="384975" y="114181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t>Eliminate dependencies</a:t>
            </a:r>
          </a:p>
          <a:p>
            <a:pPr lvl="1" fontAlgn="auto">
              <a:spcAft>
                <a:spcPts val="0"/>
              </a:spcAft>
            </a:pPr>
            <a:r>
              <a:rPr lang="en-US"/>
              <a:t>Separate concerns into smaller classes for each dependency</a:t>
            </a:r>
          </a:p>
          <a:p>
            <a:pPr lvl="2" fontAlgn="auto">
              <a:spcAft>
                <a:spcPts val="0"/>
              </a:spcAft>
            </a:pPr>
            <a:r>
              <a:rPr lang="en-US"/>
              <a:t>Database</a:t>
            </a:r>
          </a:p>
          <a:p>
            <a:pPr lvl="2" fontAlgn="auto">
              <a:spcAft>
                <a:spcPts val="0"/>
              </a:spcAft>
            </a:pPr>
            <a:r>
              <a:rPr lang="en-US"/>
              <a:t>User</a:t>
            </a:r>
          </a:p>
          <a:p>
            <a:pPr lvl="2" fontAlgn="auto">
              <a:spcAft>
                <a:spcPts val="0"/>
              </a:spcAft>
            </a:pPr>
            <a:r>
              <a:rPr lang="en-US"/>
              <a:t>External System</a:t>
            </a:r>
          </a:p>
          <a:p>
            <a:pPr lvl="2" fontAlgn="auto">
              <a:spcAft>
                <a:spcPts val="0"/>
              </a:spcAft>
            </a:pPr>
            <a:r>
              <a:rPr lang="en-US"/>
              <a:t>Printer</a:t>
            </a:r>
          </a:p>
          <a:p>
            <a:pPr lvl="2" fontAlgn="auto">
              <a:spcAft>
                <a:spcPts val="0"/>
              </a:spcAft>
            </a:pPr>
            <a:r>
              <a:rPr lang="en-US"/>
              <a:t>Etc.</a:t>
            </a:r>
          </a:p>
          <a:p>
            <a:pPr fontAlgn="auto">
              <a:spcAft>
                <a:spcPts val="0"/>
              </a:spcAft>
            </a:pPr>
            <a:r>
              <a:rPr lang="en-US"/>
              <a:t>Implement test doubles</a:t>
            </a:r>
          </a:p>
          <a:p>
            <a:pPr fontAlgn="auto">
              <a:spcAft>
                <a:spcPts val="0"/>
              </a:spcAft>
            </a:pPr>
            <a:endParaRPr lang="en-US" dirty="0"/>
          </a:p>
        </p:txBody>
      </p:sp>
      <p:pic>
        <p:nvPicPr>
          <p:cNvPr id="4" name="Picture 3">
            <a:extLst>
              <a:ext uri="{FF2B5EF4-FFF2-40B4-BE49-F238E27FC236}">
                <a16:creationId xmlns:a16="http://schemas.microsoft.com/office/drawing/2014/main" id="{546709A3-83CA-744E-B889-5B97B52D3FDD}"/>
              </a:ext>
            </a:extLst>
          </p:cNvPr>
          <p:cNvPicPr>
            <a:picLocks noChangeAspect="1"/>
          </p:cNvPicPr>
          <p:nvPr/>
        </p:nvPicPr>
        <p:blipFill>
          <a:blip r:embed="rId3"/>
          <a:stretch>
            <a:fillRect/>
          </a:stretch>
        </p:blipFill>
        <p:spPr>
          <a:xfrm>
            <a:off x="4390510" y="2043362"/>
            <a:ext cx="4507000" cy="1989201"/>
          </a:xfrm>
          <a:prstGeom prst="rect">
            <a:avLst/>
          </a:prstGeom>
        </p:spPr>
      </p:pic>
      <p:sp>
        <p:nvSpPr>
          <p:cNvPr id="5" name="TextBox 4">
            <a:extLst>
              <a:ext uri="{FF2B5EF4-FFF2-40B4-BE49-F238E27FC236}">
                <a16:creationId xmlns:a16="http://schemas.microsoft.com/office/drawing/2014/main" id="{90F0ABCF-DFDB-3943-9F0A-6C58CD70A826}"/>
              </a:ext>
            </a:extLst>
          </p:cNvPr>
          <p:cNvSpPr txBox="1"/>
          <p:nvPr/>
        </p:nvSpPr>
        <p:spPr>
          <a:xfrm>
            <a:off x="1392562" y="4612317"/>
            <a:ext cx="5514651" cy="256545"/>
          </a:xfrm>
          <a:prstGeom prst="rect">
            <a:avLst/>
          </a:prstGeom>
          <a:noFill/>
        </p:spPr>
        <p:txBody>
          <a:bodyPr wrap="none" rtlCol="0">
            <a:spAutoFit/>
          </a:bodyPr>
          <a:lstStyle/>
          <a:p>
            <a:r>
              <a:rPr lang="en-US" sz="1067" i="1" dirty="0">
                <a:solidFill>
                  <a:schemeClr val="accent1"/>
                </a:solidFill>
              </a:rPr>
              <a:t>Image credit: https://</a:t>
            </a:r>
            <a:r>
              <a:rPr lang="en-US" sz="1067" i="1" dirty="0" err="1">
                <a:solidFill>
                  <a:schemeClr val="accent1"/>
                </a:solidFill>
              </a:rPr>
              <a:t>blogs.sap.com</a:t>
            </a:r>
            <a:r>
              <a:rPr lang="en-US" sz="1067" i="1" dirty="0">
                <a:solidFill>
                  <a:schemeClr val="accent1"/>
                </a:solidFill>
              </a:rPr>
              <a:t>/2015/01/05/</a:t>
            </a:r>
            <a:r>
              <a:rPr lang="en-US" sz="1067" i="1" dirty="0" err="1">
                <a:solidFill>
                  <a:schemeClr val="accent1"/>
                </a:solidFill>
              </a:rPr>
              <a:t>abap</a:t>
            </a:r>
            <a:r>
              <a:rPr lang="en-US" sz="1067" i="1" dirty="0">
                <a:solidFill>
                  <a:schemeClr val="accent1"/>
                </a:solidFill>
              </a:rPr>
              <a:t>-test-double-framework-an-introduction/</a:t>
            </a:r>
          </a:p>
        </p:txBody>
      </p:sp>
    </p:spTree>
    <p:extLst>
      <p:ext uri="{BB962C8B-B14F-4D97-AF65-F5344CB8AC3E}">
        <p14:creationId xmlns:p14="http://schemas.microsoft.com/office/powerpoint/2010/main" val="204356366"/>
      </p:ext>
    </p:extLst>
  </p:cSld>
  <p:clrMapOvr>
    <a:masterClrMapping/>
  </p:clrMapOvr>
  <p:transition spd="slow">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Dependency Lookup Example</a:t>
            </a:r>
          </a:p>
        </p:txBody>
      </p:sp>
      <p:pic>
        <p:nvPicPr>
          <p:cNvPr id="3" name="Picture 2">
            <a:extLst>
              <a:ext uri="{FF2B5EF4-FFF2-40B4-BE49-F238E27FC236}">
                <a16:creationId xmlns:a16="http://schemas.microsoft.com/office/drawing/2014/main" id="{79B7944B-8870-D645-A092-74CAB9DD36A2}"/>
              </a:ext>
            </a:extLst>
          </p:cNvPr>
          <p:cNvPicPr>
            <a:picLocks noChangeAspect="1"/>
          </p:cNvPicPr>
          <p:nvPr/>
        </p:nvPicPr>
        <p:blipFill>
          <a:blip r:embed="rId3"/>
          <a:stretch>
            <a:fillRect/>
          </a:stretch>
        </p:blipFill>
        <p:spPr>
          <a:xfrm>
            <a:off x="5542258" y="1170849"/>
            <a:ext cx="3601742" cy="2939975"/>
          </a:xfrm>
          <a:prstGeom prst="rect">
            <a:avLst/>
          </a:prstGeom>
        </p:spPr>
      </p:pic>
      <p:sp>
        <p:nvSpPr>
          <p:cNvPr id="4" name="Content Placeholder 2">
            <a:extLst>
              <a:ext uri="{FF2B5EF4-FFF2-40B4-BE49-F238E27FC236}">
                <a16:creationId xmlns:a16="http://schemas.microsoft.com/office/drawing/2014/main" id="{2C35BFFE-21DE-9B44-9301-38B6784C4AB7}"/>
              </a:ext>
            </a:extLst>
          </p:cNvPr>
          <p:cNvSpPr txBox="1">
            <a:spLocks/>
          </p:cNvSpPr>
          <p:nvPr/>
        </p:nvSpPr>
        <p:spPr>
          <a:xfrm>
            <a:off x="0" y="1067649"/>
            <a:ext cx="5836257"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000" b="1" dirty="0"/>
              <a:t>The Goal</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of more abstract levels shall not depend on classes on more detailed levels</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shall only depend on abstractions, e.g. interfaces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solution</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Move the creation of objects to an object factory class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testability advantage</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Offers a single point of injection for test doubles in unit tests and integration/system tests</a:t>
            </a:r>
          </a:p>
          <a:p>
            <a:pPr lvl="1" fontAlgn="auto">
              <a:spcAft>
                <a:spcPts val="0"/>
              </a:spcAft>
            </a:pPr>
            <a:endParaRPr lang="en-AU" dirty="0">
              <a:solidFill>
                <a:schemeClr val="tx1">
                  <a:lumMod val="75000"/>
                  <a:lumOff val="25000"/>
                </a:schemeClr>
              </a:solidFill>
            </a:endParaRPr>
          </a:p>
          <a:p>
            <a:pPr lvl="1" fontAlgn="auto">
              <a:spcAft>
                <a:spcPts val="0"/>
              </a:spcAft>
            </a:pPr>
            <a:endParaRPr lang="en-US" sz="2000" dirty="0"/>
          </a:p>
        </p:txBody>
      </p:sp>
      <p:sp>
        <p:nvSpPr>
          <p:cNvPr id="5" name="TextBox 4">
            <a:extLst>
              <a:ext uri="{FF2B5EF4-FFF2-40B4-BE49-F238E27FC236}">
                <a16:creationId xmlns:a16="http://schemas.microsoft.com/office/drawing/2014/main" id="{6EC49922-D7E1-4B43-B823-B0DC7DD334CD}"/>
              </a:ext>
            </a:extLst>
          </p:cNvPr>
          <p:cNvSpPr txBox="1"/>
          <p:nvPr/>
        </p:nvSpPr>
        <p:spPr>
          <a:xfrm>
            <a:off x="3195487" y="475049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9" name="Rectangle 8">
            <a:extLst>
              <a:ext uri="{FF2B5EF4-FFF2-40B4-BE49-F238E27FC236}">
                <a16:creationId xmlns:a16="http://schemas.microsoft.com/office/drawing/2014/main" id="{B3A37E20-67CD-A746-86FF-C47E84B5FF41}"/>
              </a:ext>
            </a:extLst>
          </p:cNvPr>
          <p:cNvSpPr/>
          <p:nvPr/>
        </p:nvSpPr>
        <p:spPr>
          <a:xfrm>
            <a:off x="0" y="2645786"/>
            <a:ext cx="9080390" cy="2005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F1E97AB-5FE7-694C-A198-7C183F891E9D}"/>
              </a:ext>
            </a:extLst>
          </p:cNvPr>
          <p:cNvSpPr/>
          <p:nvPr/>
        </p:nvSpPr>
        <p:spPr>
          <a:xfrm>
            <a:off x="5631048" y="1995778"/>
            <a:ext cx="451700" cy="99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932269"/>
      </p:ext>
    </p:extLst>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Dependency Lookup Example</a:t>
            </a:r>
          </a:p>
        </p:txBody>
      </p:sp>
      <p:pic>
        <p:nvPicPr>
          <p:cNvPr id="3" name="Picture 2">
            <a:extLst>
              <a:ext uri="{FF2B5EF4-FFF2-40B4-BE49-F238E27FC236}">
                <a16:creationId xmlns:a16="http://schemas.microsoft.com/office/drawing/2014/main" id="{79B7944B-8870-D645-A092-74CAB9DD36A2}"/>
              </a:ext>
            </a:extLst>
          </p:cNvPr>
          <p:cNvPicPr>
            <a:picLocks noChangeAspect="1"/>
          </p:cNvPicPr>
          <p:nvPr/>
        </p:nvPicPr>
        <p:blipFill>
          <a:blip r:embed="rId3"/>
          <a:stretch>
            <a:fillRect/>
          </a:stretch>
        </p:blipFill>
        <p:spPr>
          <a:xfrm>
            <a:off x="5542258" y="1170849"/>
            <a:ext cx="3601742" cy="2939975"/>
          </a:xfrm>
          <a:prstGeom prst="rect">
            <a:avLst/>
          </a:prstGeom>
        </p:spPr>
      </p:pic>
      <p:sp>
        <p:nvSpPr>
          <p:cNvPr id="4" name="Content Placeholder 2">
            <a:extLst>
              <a:ext uri="{FF2B5EF4-FFF2-40B4-BE49-F238E27FC236}">
                <a16:creationId xmlns:a16="http://schemas.microsoft.com/office/drawing/2014/main" id="{2C35BFFE-21DE-9B44-9301-38B6784C4AB7}"/>
              </a:ext>
            </a:extLst>
          </p:cNvPr>
          <p:cNvSpPr txBox="1">
            <a:spLocks/>
          </p:cNvSpPr>
          <p:nvPr/>
        </p:nvSpPr>
        <p:spPr>
          <a:xfrm>
            <a:off x="0" y="1067649"/>
            <a:ext cx="5836257"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000" b="1" dirty="0"/>
              <a:t>The Goal</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of more abstract levels shall not depend on classes on more detailed levels</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shall only depend on abstractions, e.g. interfaces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solution</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Move the creation of objects to an object factory class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testability advantage</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Offers a single point of injection for test doubles in unit tests and integration/system tests</a:t>
            </a:r>
          </a:p>
          <a:p>
            <a:pPr lvl="1" fontAlgn="auto">
              <a:spcAft>
                <a:spcPts val="0"/>
              </a:spcAft>
            </a:pPr>
            <a:endParaRPr lang="en-AU" dirty="0">
              <a:solidFill>
                <a:schemeClr val="tx1">
                  <a:lumMod val="75000"/>
                  <a:lumOff val="25000"/>
                </a:schemeClr>
              </a:solidFill>
            </a:endParaRPr>
          </a:p>
          <a:p>
            <a:pPr lvl="1" fontAlgn="auto">
              <a:spcAft>
                <a:spcPts val="0"/>
              </a:spcAft>
            </a:pPr>
            <a:endParaRPr lang="en-US" sz="2000" dirty="0"/>
          </a:p>
        </p:txBody>
      </p:sp>
      <p:sp>
        <p:nvSpPr>
          <p:cNvPr id="5" name="TextBox 4">
            <a:extLst>
              <a:ext uri="{FF2B5EF4-FFF2-40B4-BE49-F238E27FC236}">
                <a16:creationId xmlns:a16="http://schemas.microsoft.com/office/drawing/2014/main" id="{6EC49922-D7E1-4B43-B823-B0DC7DD334CD}"/>
              </a:ext>
            </a:extLst>
          </p:cNvPr>
          <p:cNvSpPr txBox="1"/>
          <p:nvPr/>
        </p:nvSpPr>
        <p:spPr>
          <a:xfrm>
            <a:off x="3195487" y="475049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6" name="Rectangle 5">
            <a:extLst>
              <a:ext uri="{FF2B5EF4-FFF2-40B4-BE49-F238E27FC236}">
                <a16:creationId xmlns:a16="http://schemas.microsoft.com/office/drawing/2014/main" id="{458D5714-20E0-7D43-B77C-2DE171F5C29B}"/>
              </a:ext>
            </a:extLst>
          </p:cNvPr>
          <p:cNvSpPr/>
          <p:nvPr/>
        </p:nvSpPr>
        <p:spPr>
          <a:xfrm>
            <a:off x="0" y="3713259"/>
            <a:ext cx="5613621" cy="1037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9433982"/>
      </p:ext>
    </p:extLst>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Dependency Lookup Example</a:t>
            </a:r>
          </a:p>
        </p:txBody>
      </p:sp>
      <p:pic>
        <p:nvPicPr>
          <p:cNvPr id="3" name="Picture 2">
            <a:extLst>
              <a:ext uri="{FF2B5EF4-FFF2-40B4-BE49-F238E27FC236}">
                <a16:creationId xmlns:a16="http://schemas.microsoft.com/office/drawing/2014/main" id="{79B7944B-8870-D645-A092-74CAB9DD36A2}"/>
              </a:ext>
            </a:extLst>
          </p:cNvPr>
          <p:cNvPicPr>
            <a:picLocks noChangeAspect="1"/>
          </p:cNvPicPr>
          <p:nvPr/>
        </p:nvPicPr>
        <p:blipFill>
          <a:blip r:embed="rId3"/>
          <a:stretch>
            <a:fillRect/>
          </a:stretch>
        </p:blipFill>
        <p:spPr>
          <a:xfrm>
            <a:off x="5542258" y="1170849"/>
            <a:ext cx="3601742" cy="2939975"/>
          </a:xfrm>
          <a:prstGeom prst="rect">
            <a:avLst/>
          </a:prstGeom>
        </p:spPr>
      </p:pic>
      <p:sp>
        <p:nvSpPr>
          <p:cNvPr id="4" name="Content Placeholder 2">
            <a:extLst>
              <a:ext uri="{FF2B5EF4-FFF2-40B4-BE49-F238E27FC236}">
                <a16:creationId xmlns:a16="http://schemas.microsoft.com/office/drawing/2014/main" id="{2C35BFFE-21DE-9B44-9301-38B6784C4AB7}"/>
              </a:ext>
            </a:extLst>
          </p:cNvPr>
          <p:cNvSpPr txBox="1">
            <a:spLocks/>
          </p:cNvSpPr>
          <p:nvPr/>
        </p:nvSpPr>
        <p:spPr>
          <a:xfrm>
            <a:off x="0" y="1067649"/>
            <a:ext cx="5836257"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000" b="1" dirty="0"/>
              <a:t>The Goal</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of more abstract levels shall not depend on classes on more detailed levels</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shall only depend on abstractions, e.g. interfaces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solution</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Move the creation of objects to an object factory class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testability advantage</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Offers a single point of injection for test doubles in unit tests and integration/system tests</a:t>
            </a:r>
          </a:p>
          <a:p>
            <a:pPr lvl="1" fontAlgn="auto">
              <a:spcAft>
                <a:spcPts val="0"/>
              </a:spcAft>
            </a:pPr>
            <a:endParaRPr lang="en-AU" dirty="0">
              <a:solidFill>
                <a:schemeClr val="tx1">
                  <a:lumMod val="75000"/>
                  <a:lumOff val="25000"/>
                </a:schemeClr>
              </a:solidFill>
            </a:endParaRPr>
          </a:p>
          <a:p>
            <a:pPr lvl="1" fontAlgn="auto">
              <a:spcAft>
                <a:spcPts val="0"/>
              </a:spcAft>
            </a:pPr>
            <a:endParaRPr lang="en-US" sz="2000" dirty="0"/>
          </a:p>
        </p:txBody>
      </p:sp>
      <p:sp>
        <p:nvSpPr>
          <p:cNvPr id="5" name="TextBox 4">
            <a:extLst>
              <a:ext uri="{FF2B5EF4-FFF2-40B4-BE49-F238E27FC236}">
                <a16:creationId xmlns:a16="http://schemas.microsoft.com/office/drawing/2014/main" id="{6EC49922-D7E1-4B43-B823-B0DC7DD334CD}"/>
              </a:ext>
            </a:extLst>
          </p:cNvPr>
          <p:cNvSpPr txBox="1"/>
          <p:nvPr/>
        </p:nvSpPr>
        <p:spPr>
          <a:xfrm>
            <a:off x="3195487" y="475049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Tree>
    <p:extLst>
      <p:ext uri="{BB962C8B-B14F-4D97-AF65-F5344CB8AC3E}">
        <p14:creationId xmlns:p14="http://schemas.microsoft.com/office/powerpoint/2010/main" val="4276879465"/>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ED2797-C72F-5240-8591-BA49129EA415}"/>
              </a:ext>
            </a:extLst>
          </p:cNvPr>
          <p:cNvPicPr>
            <a:picLocks noChangeAspect="1"/>
          </p:cNvPicPr>
          <p:nvPr/>
        </p:nvPicPr>
        <p:blipFill>
          <a:blip r:embed="rId2"/>
          <a:stretch>
            <a:fillRect/>
          </a:stretch>
        </p:blipFill>
        <p:spPr>
          <a:xfrm>
            <a:off x="-27662" y="1631825"/>
            <a:ext cx="4365600" cy="2291940"/>
          </a:xfrm>
          <a:prstGeom prst="rect">
            <a:avLst/>
          </a:prstGeom>
        </p:spPr>
      </p:pic>
      <p:sp>
        <p:nvSpPr>
          <p:cNvPr id="6" name="TextBox 5">
            <a:extLst>
              <a:ext uri="{FF2B5EF4-FFF2-40B4-BE49-F238E27FC236}">
                <a16:creationId xmlns:a16="http://schemas.microsoft.com/office/drawing/2014/main" id="{FB4034E3-E25D-7342-AA00-292CB781BA22}"/>
              </a:ext>
            </a:extLst>
          </p:cNvPr>
          <p:cNvSpPr txBox="1"/>
          <p:nvPr/>
        </p:nvSpPr>
        <p:spPr>
          <a:xfrm>
            <a:off x="453473" y="432410"/>
            <a:ext cx="8237054" cy="584775"/>
          </a:xfrm>
          <a:prstGeom prst="rect">
            <a:avLst/>
          </a:prstGeom>
          <a:noFill/>
        </p:spPr>
        <p:txBody>
          <a:bodyPr wrap="square" rtlCol="0">
            <a:spAutoFit/>
          </a:bodyPr>
          <a:lstStyle/>
          <a:p>
            <a:r>
              <a:rPr lang="en-US" sz="3200" dirty="0">
                <a:hlinkClick r:id="rId3"/>
              </a:rPr>
              <a:t>https://</a:t>
            </a:r>
            <a:r>
              <a:rPr lang="en-US" sz="3200" dirty="0" err="1">
                <a:hlinkClick r:id="rId3"/>
              </a:rPr>
              <a:t>github.com</a:t>
            </a:r>
            <a:r>
              <a:rPr lang="en-US" sz="3200" dirty="0">
                <a:hlinkClick r:id="rId3"/>
              </a:rPr>
              <a:t>/</a:t>
            </a:r>
            <a:r>
              <a:rPr lang="en-US" sz="3200" dirty="0" err="1">
                <a:hlinkClick r:id="rId3"/>
              </a:rPr>
              <a:t>grahamrobbo</a:t>
            </a:r>
            <a:r>
              <a:rPr lang="en-US" sz="3200" dirty="0">
                <a:hlinkClick r:id="rId3"/>
              </a:rPr>
              <a:t>/sapteched2018</a:t>
            </a:r>
            <a:endParaRPr lang="en-US" sz="3200" dirty="0"/>
          </a:p>
        </p:txBody>
      </p:sp>
      <p:pic>
        <p:nvPicPr>
          <p:cNvPr id="7" name="Graphic 6">
            <a:extLst>
              <a:ext uri="{FF2B5EF4-FFF2-40B4-BE49-F238E27FC236}">
                <a16:creationId xmlns:a16="http://schemas.microsoft.com/office/drawing/2014/main" id="{D8459198-715C-A94F-9906-82A891A0DF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2000" y="2140717"/>
            <a:ext cx="4038686" cy="989874"/>
          </a:xfrm>
          <a:prstGeom prst="rect">
            <a:avLst/>
          </a:prstGeom>
        </p:spPr>
      </p:pic>
    </p:spTree>
    <p:extLst>
      <p:ext uri="{BB962C8B-B14F-4D97-AF65-F5344CB8AC3E}">
        <p14:creationId xmlns:p14="http://schemas.microsoft.com/office/powerpoint/2010/main" val="38021243"/>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2"/>
          <a:stretch>
            <a:fillRect/>
          </a:stretch>
        </p:blipFill>
        <p:spPr>
          <a:xfrm>
            <a:off x="0" y="-1"/>
            <a:ext cx="9144000" cy="5139363"/>
          </a:xfrm>
          <a:prstGeom prst="rect">
            <a:avLst/>
          </a:prstGeom>
        </p:spPr>
      </p:pic>
    </p:spTree>
    <p:extLst>
      <p:ext uri="{BB962C8B-B14F-4D97-AF65-F5344CB8AC3E}">
        <p14:creationId xmlns:p14="http://schemas.microsoft.com/office/powerpoint/2010/main" val="776505048"/>
      </p:ext>
    </p:extLst>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Test Double Frameworks</a:t>
            </a:r>
          </a:p>
        </p:txBody>
      </p:sp>
      <p:pic>
        <p:nvPicPr>
          <p:cNvPr id="3" name="Picture 2">
            <a:extLst>
              <a:ext uri="{FF2B5EF4-FFF2-40B4-BE49-F238E27FC236}">
                <a16:creationId xmlns:a16="http://schemas.microsoft.com/office/drawing/2014/main" id="{B7997073-550B-A646-BDCB-FD5A784550E9}"/>
              </a:ext>
            </a:extLst>
          </p:cNvPr>
          <p:cNvPicPr>
            <a:picLocks noChangeAspect="1"/>
          </p:cNvPicPr>
          <p:nvPr/>
        </p:nvPicPr>
        <p:blipFill rotWithShape="1">
          <a:blip r:embed="rId3"/>
          <a:srcRect r="29814"/>
          <a:stretch/>
        </p:blipFill>
        <p:spPr>
          <a:xfrm>
            <a:off x="6138406" y="930726"/>
            <a:ext cx="2328583" cy="1868133"/>
          </a:xfrm>
          <a:prstGeom prst="rect">
            <a:avLst/>
          </a:prstGeom>
        </p:spPr>
      </p:pic>
      <p:sp>
        <p:nvSpPr>
          <p:cNvPr id="4" name="TextBox 3">
            <a:extLst>
              <a:ext uri="{FF2B5EF4-FFF2-40B4-BE49-F238E27FC236}">
                <a16:creationId xmlns:a16="http://schemas.microsoft.com/office/drawing/2014/main" id="{5B611246-6ED4-1645-9DA3-2A02D64C250C}"/>
              </a:ext>
            </a:extLst>
          </p:cNvPr>
          <p:cNvSpPr txBox="1"/>
          <p:nvPr/>
        </p:nvSpPr>
        <p:spPr>
          <a:xfrm>
            <a:off x="6566758" y="2843785"/>
            <a:ext cx="1471877" cy="420756"/>
          </a:xfrm>
          <a:prstGeom prst="rect">
            <a:avLst/>
          </a:prstGeom>
          <a:noFill/>
        </p:spPr>
        <p:txBody>
          <a:bodyPr wrap="none" rtlCol="0">
            <a:spAutoFit/>
          </a:bodyPr>
          <a:lstStyle/>
          <a:p>
            <a:pPr algn="ctr"/>
            <a:r>
              <a:rPr lang="en-US" sz="1067" i="1" dirty="0">
                <a:solidFill>
                  <a:schemeClr val="accent1"/>
                </a:solidFill>
              </a:rPr>
              <a:t>Test Double</a:t>
            </a:r>
          </a:p>
          <a:p>
            <a:pPr algn="ctr"/>
            <a:r>
              <a:rPr lang="en-US" sz="1067" i="1" dirty="0">
                <a:solidFill>
                  <a:schemeClr val="accent1"/>
                </a:solidFill>
              </a:rPr>
              <a:t>Jason Gillespie 201 </a:t>
            </a:r>
            <a:r>
              <a:rPr lang="en-US" sz="1067" i="1" dirty="0" err="1">
                <a:solidFill>
                  <a:schemeClr val="accent1"/>
                </a:solidFill>
              </a:rPr>
              <a:t>n.o</a:t>
            </a:r>
            <a:r>
              <a:rPr lang="en-US" sz="1067" i="1" dirty="0">
                <a:solidFill>
                  <a:schemeClr val="accent1"/>
                </a:solidFill>
              </a:rPr>
              <a:t>.</a:t>
            </a:r>
          </a:p>
        </p:txBody>
      </p:sp>
      <p:sp>
        <p:nvSpPr>
          <p:cNvPr id="5" name="Content Placeholder 4">
            <a:extLst>
              <a:ext uri="{FF2B5EF4-FFF2-40B4-BE49-F238E27FC236}">
                <a16:creationId xmlns:a16="http://schemas.microsoft.com/office/drawing/2014/main" id="{D8E63422-2AB6-2F46-82F5-C01823E3335D}"/>
              </a:ext>
            </a:extLst>
          </p:cNvPr>
          <p:cNvSpPr>
            <a:spLocks noGrp="1"/>
          </p:cNvSpPr>
          <p:nvPr>
            <p:ph sz="half" idx="1"/>
          </p:nvPr>
        </p:nvSpPr>
        <p:spPr>
          <a:xfrm>
            <a:off x="628649" y="1370013"/>
            <a:ext cx="5509757" cy="2947545"/>
          </a:xfrm>
        </p:spPr>
        <p:txBody>
          <a:bodyPr>
            <a:normAutofit/>
          </a:bodyPr>
          <a:lstStyle/>
          <a:p>
            <a:r>
              <a:rPr lang="en-US" dirty="0"/>
              <a:t>ABAP Test Double Framework</a:t>
            </a:r>
          </a:p>
          <a:p>
            <a:pPr lvl="1"/>
            <a:r>
              <a:rPr lang="en-US" dirty="0">
                <a:solidFill>
                  <a:srgbClr val="00B0F0"/>
                </a:solidFill>
              </a:rPr>
              <a:t>CL_ABAP_TESTDOUBLE</a:t>
            </a:r>
          </a:p>
          <a:p>
            <a:r>
              <a:rPr lang="en-US" dirty="0"/>
              <a:t>Open SQL Test Double Framework</a:t>
            </a:r>
          </a:p>
          <a:p>
            <a:pPr lvl="1"/>
            <a:r>
              <a:rPr lang="en-US" dirty="0">
                <a:solidFill>
                  <a:srgbClr val="00B0F0"/>
                </a:solidFill>
              </a:rPr>
              <a:t>CL_OSQL_TEST_ENVIRONMENT</a:t>
            </a:r>
          </a:p>
          <a:p>
            <a:r>
              <a:rPr lang="en-US" dirty="0"/>
              <a:t>CDS Test Double Framework</a:t>
            </a:r>
          </a:p>
          <a:p>
            <a:pPr lvl="1"/>
            <a:r>
              <a:rPr lang="en-US" dirty="0">
                <a:solidFill>
                  <a:srgbClr val="00B0F0"/>
                </a:solidFill>
              </a:rPr>
              <a:t>CL_CDS_TEST_ENVIRONMENT</a:t>
            </a:r>
          </a:p>
          <a:p>
            <a:endParaRPr lang="en-US" dirty="0"/>
          </a:p>
        </p:txBody>
      </p:sp>
    </p:spTree>
    <p:extLst>
      <p:ext uri="{BB962C8B-B14F-4D97-AF65-F5344CB8AC3E}">
        <p14:creationId xmlns:p14="http://schemas.microsoft.com/office/powerpoint/2010/main" val="911191575"/>
      </p:ext>
    </p:extLst>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Test Double Framework</a:t>
            </a:r>
          </a:p>
        </p:txBody>
      </p:sp>
      <p:sp>
        <p:nvSpPr>
          <p:cNvPr id="3" name="Content Placeholder 2">
            <a:extLst>
              <a:ext uri="{FF2B5EF4-FFF2-40B4-BE49-F238E27FC236}">
                <a16:creationId xmlns:a16="http://schemas.microsoft.com/office/drawing/2014/main" id="{BEE0ABC4-EEF3-1B4D-AEE7-03E4F0B7702A}"/>
              </a:ext>
            </a:extLst>
          </p:cNvPr>
          <p:cNvSpPr>
            <a:spLocks noGrp="1"/>
          </p:cNvSpPr>
          <p:nvPr>
            <p:ph sz="half" idx="1"/>
          </p:nvPr>
        </p:nvSpPr>
        <p:spPr>
          <a:xfrm>
            <a:off x="202403" y="1138434"/>
            <a:ext cx="5633854" cy="3322248"/>
          </a:xfrm>
        </p:spPr>
        <p:txBody>
          <a:bodyPr>
            <a:normAutofit fontScale="62500" lnSpcReduction="20000"/>
          </a:bodyPr>
          <a:lstStyle/>
          <a:p>
            <a:pPr rtl="0" eaLnBrk="1" latinLnBrk="0" hangingPunct="1"/>
            <a:r>
              <a:rPr lang="en-US" sz="2800" kern="1200" dirty="0">
                <a:solidFill>
                  <a:schemeClr val="tx1"/>
                </a:solidFill>
                <a:effectLst/>
                <a:latin typeface="+mn-lt"/>
                <a:ea typeface="+mn-ea"/>
                <a:cs typeface="+mn-cs"/>
              </a:rPr>
              <a:t>Standardized solution for creating test doubles and configuring their behavior</a:t>
            </a:r>
            <a:endParaRPr lang="en-AU" sz="2800" dirty="0">
              <a:effectLst/>
            </a:endParaRPr>
          </a:p>
          <a:p>
            <a:pPr rtl="0" eaLnBrk="1" latinLnBrk="0" hangingPunct="1"/>
            <a:r>
              <a:rPr lang="en-US" sz="2800" kern="1200" dirty="0">
                <a:solidFill>
                  <a:schemeClr val="tx1"/>
                </a:solidFill>
                <a:effectLst/>
                <a:latin typeface="+mn-lt"/>
                <a:ea typeface="+mn-ea"/>
                <a:cs typeface="+mn-cs"/>
              </a:rPr>
              <a:t>Supports the automatic creation of test doubles for global interfaces</a:t>
            </a:r>
            <a:endParaRPr lang="en-AU" dirty="0">
              <a:effectLst/>
            </a:endParaRPr>
          </a:p>
          <a:p>
            <a:pPr rtl="0" eaLnBrk="1" latinLnBrk="0" hangingPunct="1"/>
            <a:r>
              <a:rPr lang="en-US" sz="2800" kern="1200" dirty="0">
                <a:solidFill>
                  <a:schemeClr val="tx1"/>
                </a:solidFill>
                <a:effectLst/>
                <a:latin typeface="+mn-lt"/>
                <a:ea typeface="+mn-ea"/>
                <a:cs typeface="+mn-cs"/>
              </a:rPr>
              <a:t>Method call behavior can be configured using the framework API</a:t>
            </a:r>
            <a:endParaRPr lang="en-AU" dirty="0">
              <a:effectLst/>
            </a:endParaRPr>
          </a:p>
          <a:p>
            <a:pPr rtl="0" eaLnBrk="1" latinLnBrk="0" hangingPunct="1"/>
            <a:r>
              <a:rPr lang="en-US" sz="2800" kern="1200" dirty="0">
                <a:solidFill>
                  <a:schemeClr val="tx1"/>
                </a:solidFill>
                <a:effectLst/>
                <a:latin typeface="+mn-lt"/>
                <a:ea typeface="+mn-ea"/>
                <a:cs typeface="+mn-cs"/>
              </a:rPr>
              <a:t>It is possible to define the values of returning, exporting, and changing parameters and raise exceptions or events</a:t>
            </a:r>
            <a:endParaRPr lang="en-AU" dirty="0">
              <a:effectLst/>
            </a:endParaRPr>
          </a:p>
          <a:p>
            <a:pPr rtl="0" eaLnBrk="1" latinLnBrk="0" hangingPunct="1"/>
            <a:r>
              <a:rPr lang="en-US" sz="2800" kern="1200" dirty="0">
                <a:solidFill>
                  <a:schemeClr val="tx1"/>
                </a:solidFill>
                <a:effectLst/>
                <a:latin typeface="+mn-lt"/>
                <a:ea typeface="+mn-ea"/>
                <a:cs typeface="+mn-cs"/>
              </a:rPr>
              <a:t>Additionally, the framework provides functionality to verify interactions on the test double object, e.g. the number of times a method was called with specific input parameters</a:t>
            </a:r>
            <a:endParaRPr lang="en-AU" dirty="0">
              <a:effectLst/>
            </a:endParaRPr>
          </a:p>
          <a:p>
            <a:endParaRPr lang="en-US" dirty="0"/>
          </a:p>
        </p:txBody>
      </p:sp>
      <p:pic>
        <p:nvPicPr>
          <p:cNvPr id="4" name="Picture 3">
            <a:extLst>
              <a:ext uri="{FF2B5EF4-FFF2-40B4-BE49-F238E27FC236}">
                <a16:creationId xmlns:a16="http://schemas.microsoft.com/office/drawing/2014/main" id="{DFD9E8AD-35C2-D84A-B628-0D42A8B23083}"/>
              </a:ext>
            </a:extLst>
          </p:cNvPr>
          <p:cNvPicPr>
            <a:picLocks noChangeAspect="1"/>
          </p:cNvPicPr>
          <p:nvPr/>
        </p:nvPicPr>
        <p:blipFill>
          <a:blip r:embed="rId3"/>
          <a:stretch>
            <a:fillRect/>
          </a:stretch>
        </p:blipFill>
        <p:spPr>
          <a:xfrm>
            <a:off x="5478450" y="1138434"/>
            <a:ext cx="3509552" cy="2999072"/>
          </a:xfrm>
          <a:prstGeom prst="rect">
            <a:avLst/>
          </a:prstGeom>
          <a:ln>
            <a:solidFill>
              <a:schemeClr val="accent1">
                <a:shade val="50000"/>
              </a:schemeClr>
            </a:solidFill>
          </a:ln>
        </p:spPr>
      </p:pic>
      <p:sp>
        <p:nvSpPr>
          <p:cNvPr id="5" name="TextBox 4">
            <a:extLst>
              <a:ext uri="{FF2B5EF4-FFF2-40B4-BE49-F238E27FC236}">
                <a16:creationId xmlns:a16="http://schemas.microsoft.com/office/drawing/2014/main" id="{535CD7FD-BC3F-D04A-8CD7-9C098C937D7C}"/>
              </a:ext>
            </a:extLst>
          </p:cNvPr>
          <p:cNvSpPr txBox="1"/>
          <p:nvPr/>
        </p:nvSpPr>
        <p:spPr>
          <a:xfrm>
            <a:off x="3115974" y="460774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6" name="TextBox 5">
            <a:extLst>
              <a:ext uri="{FF2B5EF4-FFF2-40B4-BE49-F238E27FC236}">
                <a16:creationId xmlns:a16="http://schemas.microsoft.com/office/drawing/2014/main" id="{08478CF3-DC96-1D49-BBED-62B80D3B820E}"/>
              </a:ext>
            </a:extLst>
          </p:cNvPr>
          <p:cNvSpPr txBox="1"/>
          <p:nvPr/>
        </p:nvSpPr>
        <p:spPr>
          <a:xfrm>
            <a:off x="1925391" y="43805"/>
            <a:ext cx="5706114" cy="461665"/>
          </a:xfrm>
          <a:prstGeom prst="rect">
            <a:avLst/>
          </a:prstGeom>
          <a:noFill/>
        </p:spPr>
        <p:txBody>
          <a:bodyPr wrap="none" rtlCol="0">
            <a:spAutoFit/>
          </a:bodyPr>
          <a:lstStyle/>
          <a:p>
            <a:r>
              <a:rPr lang="en-AU" sz="2400" dirty="0">
                <a:solidFill>
                  <a:srgbClr val="0E5A9A"/>
                </a:solidFill>
              </a:rPr>
              <a:t>SAP NetWeaver AS ABAP 7.51 SP00 onwards</a:t>
            </a:r>
            <a:endParaRPr lang="en-US" sz="2400" dirty="0">
              <a:solidFill>
                <a:srgbClr val="0E5A9A"/>
              </a:solidFill>
            </a:endParaRPr>
          </a:p>
        </p:txBody>
      </p:sp>
    </p:spTree>
    <p:extLst>
      <p:ext uri="{BB962C8B-B14F-4D97-AF65-F5344CB8AC3E}">
        <p14:creationId xmlns:p14="http://schemas.microsoft.com/office/powerpoint/2010/main" val="3394293042"/>
      </p:ext>
    </p:extLst>
  </p:cSld>
  <p:clrMapOvr>
    <a:masterClrMapping/>
  </p:clrMapOvr>
  <p:transitio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3"/>
          <a:stretch>
            <a:fillRect/>
          </a:stretch>
        </p:blipFill>
        <p:spPr>
          <a:xfrm>
            <a:off x="0" y="-1"/>
            <a:ext cx="9144000" cy="5139363"/>
          </a:xfrm>
          <a:prstGeom prst="rect">
            <a:avLst/>
          </a:prstGeom>
        </p:spPr>
      </p:pic>
    </p:spTree>
    <p:extLst>
      <p:ext uri="{BB962C8B-B14F-4D97-AF65-F5344CB8AC3E}">
        <p14:creationId xmlns:p14="http://schemas.microsoft.com/office/powerpoint/2010/main" val="153125437"/>
      </p:ext>
    </p:extLst>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Open SQL Test Double Framework</a:t>
            </a:r>
          </a:p>
        </p:txBody>
      </p:sp>
      <p:sp>
        <p:nvSpPr>
          <p:cNvPr id="3" name="Content Placeholder 2">
            <a:extLst>
              <a:ext uri="{FF2B5EF4-FFF2-40B4-BE49-F238E27FC236}">
                <a16:creationId xmlns:a16="http://schemas.microsoft.com/office/drawing/2014/main" id="{C8F3FA90-FDDA-C84A-B570-155033672879}"/>
              </a:ext>
            </a:extLst>
          </p:cNvPr>
          <p:cNvSpPr>
            <a:spLocks noGrp="1"/>
          </p:cNvSpPr>
          <p:nvPr>
            <p:ph sz="half" idx="1"/>
          </p:nvPr>
        </p:nvSpPr>
        <p:spPr>
          <a:xfrm>
            <a:off x="146320" y="1150662"/>
            <a:ext cx="5705967" cy="3262312"/>
          </a:xfrm>
        </p:spPr>
        <p:txBody>
          <a:bodyPr>
            <a:normAutofit fontScale="92500" lnSpcReduction="20000"/>
          </a:bodyPr>
          <a:lstStyle/>
          <a:p>
            <a:pPr rtl="0" eaLnBrk="1" latinLnBrk="0" hangingPunct="1"/>
            <a:r>
              <a:rPr lang="en-US" sz="2800" kern="1200" dirty="0">
                <a:solidFill>
                  <a:schemeClr val="tx1"/>
                </a:solidFill>
                <a:effectLst/>
                <a:latin typeface="+mn-lt"/>
                <a:ea typeface="+mn-ea"/>
                <a:cs typeface="+mn-cs"/>
              </a:rPr>
              <a:t>Is an addition to the existing ABAP unit test framework</a:t>
            </a:r>
            <a:endParaRPr lang="en-AU" sz="2800" dirty="0">
              <a:effectLst/>
            </a:endParaRPr>
          </a:p>
          <a:p>
            <a:pPr rtl="0" eaLnBrk="1" latinLnBrk="0" hangingPunct="1"/>
            <a:r>
              <a:rPr lang="en-US" sz="2800" kern="1200" dirty="0">
                <a:solidFill>
                  <a:schemeClr val="tx1"/>
                </a:solidFill>
                <a:effectLst/>
                <a:latin typeface="+mn-lt"/>
                <a:ea typeface="+mn-ea"/>
                <a:cs typeface="+mn-cs"/>
              </a:rPr>
              <a:t>Enables testing of Open SQL statements present in your ABAP code through the normal ABAP unit test classes</a:t>
            </a:r>
            <a:endParaRPr lang="en-AU" dirty="0">
              <a:effectLst/>
            </a:endParaRPr>
          </a:p>
          <a:p>
            <a:pPr rtl="0" eaLnBrk="1" latinLnBrk="0" hangingPunct="1"/>
            <a:r>
              <a:rPr lang="en-US" sz="2800" kern="1200" dirty="0">
                <a:solidFill>
                  <a:schemeClr val="tx1"/>
                </a:solidFill>
                <a:effectLst/>
                <a:latin typeface="+mn-lt"/>
                <a:ea typeface="+mn-ea"/>
                <a:cs typeface="+mn-cs"/>
              </a:rPr>
              <a:t>It can be used for testing Open SQL logic written inside any of the development objects, e.g. classes, function modules, reports</a:t>
            </a:r>
            <a:endParaRPr lang="en-AU" dirty="0">
              <a:effectLst/>
            </a:endParaRPr>
          </a:p>
        </p:txBody>
      </p:sp>
      <p:sp>
        <p:nvSpPr>
          <p:cNvPr id="4" name="TextBox 3">
            <a:extLst>
              <a:ext uri="{FF2B5EF4-FFF2-40B4-BE49-F238E27FC236}">
                <a16:creationId xmlns:a16="http://schemas.microsoft.com/office/drawing/2014/main" id="{5F26FA53-C661-EE4D-AC9A-2B4814AF4DCB}"/>
              </a:ext>
            </a:extLst>
          </p:cNvPr>
          <p:cNvSpPr txBox="1"/>
          <p:nvPr/>
        </p:nvSpPr>
        <p:spPr>
          <a:xfrm>
            <a:off x="3115974" y="460774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pic>
        <p:nvPicPr>
          <p:cNvPr id="5" name="Picture 4">
            <a:extLst>
              <a:ext uri="{FF2B5EF4-FFF2-40B4-BE49-F238E27FC236}">
                <a16:creationId xmlns:a16="http://schemas.microsoft.com/office/drawing/2014/main" id="{E141D732-5D4C-A541-B609-8F2D9D88F807}"/>
              </a:ext>
            </a:extLst>
          </p:cNvPr>
          <p:cNvPicPr>
            <a:picLocks noChangeAspect="1"/>
          </p:cNvPicPr>
          <p:nvPr/>
        </p:nvPicPr>
        <p:blipFill>
          <a:blip r:embed="rId3"/>
          <a:stretch>
            <a:fillRect/>
          </a:stretch>
        </p:blipFill>
        <p:spPr>
          <a:xfrm>
            <a:off x="5852288" y="1002272"/>
            <a:ext cx="2787085" cy="3410702"/>
          </a:xfrm>
          <a:prstGeom prst="rect">
            <a:avLst/>
          </a:prstGeom>
          <a:ln>
            <a:solidFill>
              <a:schemeClr val="accent1">
                <a:shade val="50000"/>
              </a:schemeClr>
            </a:solidFill>
          </a:ln>
        </p:spPr>
      </p:pic>
      <p:sp>
        <p:nvSpPr>
          <p:cNvPr id="6" name="TextBox 5">
            <a:extLst>
              <a:ext uri="{FF2B5EF4-FFF2-40B4-BE49-F238E27FC236}">
                <a16:creationId xmlns:a16="http://schemas.microsoft.com/office/drawing/2014/main" id="{849EB600-CDC4-AF46-BF22-3A917C221C5B}"/>
              </a:ext>
            </a:extLst>
          </p:cNvPr>
          <p:cNvSpPr txBox="1"/>
          <p:nvPr/>
        </p:nvSpPr>
        <p:spPr>
          <a:xfrm>
            <a:off x="1718943" y="102595"/>
            <a:ext cx="5706114" cy="461665"/>
          </a:xfrm>
          <a:prstGeom prst="rect">
            <a:avLst/>
          </a:prstGeom>
          <a:noFill/>
        </p:spPr>
        <p:txBody>
          <a:bodyPr wrap="none" rtlCol="0">
            <a:spAutoFit/>
          </a:bodyPr>
          <a:lstStyle/>
          <a:p>
            <a:r>
              <a:rPr lang="en-AU" sz="2400" dirty="0">
                <a:solidFill>
                  <a:srgbClr val="0E5A9A"/>
                </a:solidFill>
              </a:rPr>
              <a:t>SAP NetWeaver AS ABAP 7.52 SP00 onwards</a:t>
            </a:r>
            <a:endParaRPr lang="en-US" sz="2400" dirty="0">
              <a:solidFill>
                <a:srgbClr val="0E5A9A"/>
              </a:solidFill>
            </a:endParaRPr>
          </a:p>
        </p:txBody>
      </p:sp>
    </p:spTree>
    <p:extLst>
      <p:ext uri="{BB962C8B-B14F-4D97-AF65-F5344CB8AC3E}">
        <p14:creationId xmlns:p14="http://schemas.microsoft.com/office/powerpoint/2010/main" val="3352823172"/>
      </p:ext>
    </p:extLst>
  </p:cSld>
  <p:clrMapOvr>
    <a:masterClrMapping/>
  </p:clrMapOvr>
  <p:transition spd="slow">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3"/>
          <a:stretch>
            <a:fillRect/>
          </a:stretch>
        </p:blipFill>
        <p:spPr>
          <a:xfrm>
            <a:off x="0" y="-1"/>
            <a:ext cx="9144000" cy="5139363"/>
          </a:xfrm>
          <a:prstGeom prst="rect">
            <a:avLst/>
          </a:prstGeom>
        </p:spPr>
      </p:pic>
    </p:spTree>
    <p:extLst>
      <p:ext uri="{BB962C8B-B14F-4D97-AF65-F5344CB8AC3E}">
        <p14:creationId xmlns:p14="http://schemas.microsoft.com/office/powerpoint/2010/main" val="2631218001"/>
      </p:ext>
    </p:extLst>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r>
              <a:rPr lang="en-US" dirty="0"/>
              <a:t>CDS Test Double Framework</a:t>
            </a:r>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a:xfrm>
            <a:off x="305943" y="1094009"/>
            <a:ext cx="5713194" cy="3262312"/>
          </a:xfrm>
        </p:spPr>
        <p:txBody>
          <a:bodyPr>
            <a:normAutofit fontScale="77500" lnSpcReduction="20000"/>
          </a:bodyPr>
          <a:lstStyle/>
          <a:p>
            <a:pPr rtl="0" eaLnBrk="1" latinLnBrk="0" hangingPunct="1"/>
            <a:r>
              <a:rPr lang="en-US" sz="2800" kern="1200" dirty="0">
                <a:solidFill>
                  <a:schemeClr val="tx1"/>
                </a:solidFill>
                <a:effectLst/>
                <a:latin typeface="+mn-lt"/>
                <a:ea typeface="+mn-ea"/>
                <a:cs typeface="+mn-cs"/>
              </a:rPr>
              <a:t>Is able to double the depended-on components of CDS views</a:t>
            </a:r>
            <a:endParaRPr lang="en-AU" sz="2800" dirty="0">
              <a:effectLst/>
            </a:endParaRPr>
          </a:p>
          <a:p>
            <a:pPr rtl="0" eaLnBrk="1" latinLnBrk="0" hangingPunct="1"/>
            <a:r>
              <a:rPr lang="en-US" sz="2800" kern="1200" dirty="0">
                <a:solidFill>
                  <a:schemeClr val="tx1"/>
                </a:solidFill>
                <a:effectLst/>
                <a:latin typeface="+mn-lt"/>
                <a:ea typeface="+mn-ea"/>
                <a:cs typeface="+mn-cs"/>
              </a:rPr>
              <a:t>Depended-on components can be for example database tables, database views, or other CDS views</a:t>
            </a:r>
            <a:endParaRPr lang="en-AU" dirty="0">
              <a:effectLst/>
            </a:endParaRPr>
          </a:p>
          <a:p>
            <a:pPr rtl="0" eaLnBrk="1" latinLnBrk="0" hangingPunct="1"/>
            <a:r>
              <a:rPr lang="en-US" sz="2800" kern="1200" dirty="0">
                <a:solidFill>
                  <a:schemeClr val="tx1"/>
                </a:solidFill>
                <a:effectLst/>
                <a:latin typeface="+mn-lt"/>
                <a:ea typeface="+mn-ea"/>
                <a:cs typeface="+mn-cs"/>
              </a:rPr>
              <a:t>Can double all direct depended-on components, which is a unit test of the CDS view</a:t>
            </a:r>
            <a:endParaRPr lang="en-AU" dirty="0">
              <a:effectLst/>
            </a:endParaRPr>
          </a:p>
          <a:p>
            <a:pPr rtl="0" eaLnBrk="1" latinLnBrk="0" hangingPunct="1"/>
            <a:r>
              <a:rPr lang="en-US" sz="2800" kern="1200" dirty="0">
                <a:solidFill>
                  <a:schemeClr val="tx1"/>
                </a:solidFill>
                <a:effectLst/>
                <a:latin typeface="+mn-lt"/>
                <a:ea typeface="+mn-ea"/>
                <a:cs typeface="+mn-cs"/>
              </a:rPr>
              <a:t>Can double depended-on components on any hierarchy level, which then is still isolated, but tests some levels of the hierarchy</a:t>
            </a:r>
            <a:endParaRPr lang="en-AU" dirty="0">
              <a:effectLst/>
            </a:endParaRPr>
          </a:p>
        </p:txBody>
      </p:sp>
      <p:sp>
        <p:nvSpPr>
          <p:cNvPr id="6" name="TextBox 5">
            <a:extLst>
              <a:ext uri="{FF2B5EF4-FFF2-40B4-BE49-F238E27FC236}">
                <a16:creationId xmlns:a16="http://schemas.microsoft.com/office/drawing/2014/main" id="{51F31B58-FF22-CD40-AE83-810B29E60373}"/>
              </a:ext>
            </a:extLst>
          </p:cNvPr>
          <p:cNvSpPr txBox="1"/>
          <p:nvPr/>
        </p:nvSpPr>
        <p:spPr>
          <a:xfrm>
            <a:off x="3115974" y="460774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pic>
        <p:nvPicPr>
          <p:cNvPr id="7" name="Picture 6">
            <a:extLst>
              <a:ext uri="{FF2B5EF4-FFF2-40B4-BE49-F238E27FC236}">
                <a16:creationId xmlns:a16="http://schemas.microsoft.com/office/drawing/2014/main" id="{BAD17FF2-DB12-C746-8991-B639AD058585}"/>
              </a:ext>
            </a:extLst>
          </p:cNvPr>
          <p:cNvPicPr>
            <a:picLocks noChangeAspect="1"/>
          </p:cNvPicPr>
          <p:nvPr/>
        </p:nvPicPr>
        <p:blipFill>
          <a:blip r:embed="rId3"/>
          <a:stretch>
            <a:fillRect/>
          </a:stretch>
        </p:blipFill>
        <p:spPr>
          <a:xfrm>
            <a:off x="6152659" y="670384"/>
            <a:ext cx="2850725" cy="3685937"/>
          </a:xfrm>
          <a:prstGeom prst="rect">
            <a:avLst/>
          </a:prstGeom>
          <a:ln>
            <a:solidFill>
              <a:schemeClr val="accent1">
                <a:shade val="50000"/>
              </a:schemeClr>
            </a:solidFill>
          </a:ln>
        </p:spPr>
      </p:pic>
      <p:sp>
        <p:nvSpPr>
          <p:cNvPr id="8" name="TextBox 7">
            <a:extLst>
              <a:ext uri="{FF2B5EF4-FFF2-40B4-BE49-F238E27FC236}">
                <a16:creationId xmlns:a16="http://schemas.microsoft.com/office/drawing/2014/main" id="{6DA03244-2196-4045-9B2F-CCCD9C08A353}"/>
              </a:ext>
            </a:extLst>
          </p:cNvPr>
          <p:cNvSpPr txBox="1"/>
          <p:nvPr/>
        </p:nvSpPr>
        <p:spPr>
          <a:xfrm>
            <a:off x="1718943" y="83009"/>
            <a:ext cx="5706114" cy="461665"/>
          </a:xfrm>
          <a:prstGeom prst="rect">
            <a:avLst/>
          </a:prstGeom>
          <a:noFill/>
        </p:spPr>
        <p:txBody>
          <a:bodyPr wrap="none" rtlCol="0">
            <a:spAutoFit/>
          </a:bodyPr>
          <a:lstStyle/>
          <a:p>
            <a:r>
              <a:rPr lang="en-AU" sz="2400" dirty="0">
                <a:solidFill>
                  <a:srgbClr val="0E5A9A"/>
                </a:solidFill>
              </a:rPr>
              <a:t>SAP NetWeaver AS ABAP 7.51 SP00 onwards</a:t>
            </a:r>
            <a:endParaRPr lang="en-US" sz="2400" dirty="0">
              <a:solidFill>
                <a:srgbClr val="0E5A9A"/>
              </a:solidFill>
            </a:endParaRPr>
          </a:p>
        </p:txBody>
      </p:sp>
    </p:spTree>
    <p:extLst>
      <p:ext uri="{BB962C8B-B14F-4D97-AF65-F5344CB8AC3E}">
        <p14:creationId xmlns:p14="http://schemas.microsoft.com/office/powerpoint/2010/main" val="1545269291"/>
      </p:ext>
    </p:extLst>
  </p:cSld>
  <p:clrMapOvr>
    <a:masterClrMapping/>
  </p:clrMapOvr>
  <p:transition spd="slow">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3"/>
          <a:stretch>
            <a:fillRect/>
          </a:stretch>
        </p:blipFill>
        <p:spPr>
          <a:xfrm>
            <a:off x="0" y="-1"/>
            <a:ext cx="9144000" cy="5139363"/>
          </a:xfrm>
          <a:prstGeom prst="rect">
            <a:avLst/>
          </a:prstGeom>
        </p:spPr>
      </p:pic>
    </p:spTree>
    <p:extLst>
      <p:ext uri="{BB962C8B-B14F-4D97-AF65-F5344CB8AC3E}">
        <p14:creationId xmlns:p14="http://schemas.microsoft.com/office/powerpoint/2010/main" val="4254315336"/>
      </p:ext>
    </p:extLst>
  </p:cSld>
  <p:clrMapOvr>
    <a:masterClrMapping/>
  </p:clrMapOvr>
  <p:transition spd="slow">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Tips from the Coal Face</a:t>
            </a:r>
          </a:p>
        </p:txBody>
      </p:sp>
      <p:pic>
        <p:nvPicPr>
          <p:cNvPr id="3" name="Picture 2">
            <a:extLst>
              <a:ext uri="{FF2B5EF4-FFF2-40B4-BE49-F238E27FC236}">
                <a16:creationId xmlns:a16="http://schemas.microsoft.com/office/drawing/2014/main" id="{9B87FB2A-D963-1A43-8D35-9B32D821220D}"/>
              </a:ext>
            </a:extLst>
          </p:cNvPr>
          <p:cNvPicPr>
            <a:picLocks noChangeAspect="1"/>
          </p:cNvPicPr>
          <p:nvPr/>
        </p:nvPicPr>
        <p:blipFill>
          <a:blip r:embed="rId3"/>
          <a:stretch>
            <a:fillRect/>
          </a:stretch>
        </p:blipFill>
        <p:spPr>
          <a:xfrm>
            <a:off x="6894443" y="1173618"/>
            <a:ext cx="2059021" cy="2682764"/>
          </a:xfrm>
          <a:prstGeom prst="rect">
            <a:avLst/>
          </a:prstGeom>
        </p:spPr>
      </p:pic>
      <p:pic>
        <p:nvPicPr>
          <p:cNvPr id="4" name="Picture 3">
            <a:extLst>
              <a:ext uri="{FF2B5EF4-FFF2-40B4-BE49-F238E27FC236}">
                <a16:creationId xmlns:a16="http://schemas.microsoft.com/office/drawing/2014/main" id="{A47E9068-EEC1-4849-A63C-CD39A503FE11}"/>
              </a:ext>
            </a:extLst>
          </p:cNvPr>
          <p:cNvPicPr>
            <a:picLocks noChangeAspect="1"/>
          </p:cNvPicPr>
          <p:nvPr/>
        </p:nvPicPr>
        <p:blipFill>
          <a:blip r:embed="rId4"/>
          <a:stretch>
            <a:fillRect/>
          </a:stretch>
        </p:blipFill>
        <p:spPr>
          <a:xfrm>
            <a:off x="6986637" y="1825625"/>
            <a:ext cx="1855296" cy="1344417"/>
          </a:xfrm>
          <a:prstGeom prst="ellipse">
            <a:avLst/>
          </a:prstGeom>
          <a:ln>
            <a:noFill/>
          </a:ln>
          <a:effectLst>
            <a:softEdge rad="112500"/>
          </a:effectLst>
        </p:spPr>
      </p:pic>
      <p:sp>
        <p:nvSpPr>
          <p:cNvPr id="5" name="Content Placeholder 4">
            <a:extLst>
              <a:ext uri="{FF2B5EF4-FFF2-40B4-BE49-F238E27FC236}">
                <a16:creationId xmlns:a16="http://schemas.microsoft.com/office/drawing/2014/main" id="{BDCFA62A-2767-8E40-BE71-CC03CC72A1F4}"/>
              </a:ext>
            </a:extLst>
          </p:cNvPr>
          <p:cNvSpPr>
            <a:spLocks noGrp="1"/>
          </p:cNvSpPr>
          <p:nvPr>
            <p:ph sz="half" idx="1"/>
          </p:nvPr>
        </p:nvSpPr>
        <p:spPr>
          <a:xfrm>
            <a:off x="190537" y="1089329"/>
            <a:ext cx="6684570" cy="3355450"/>
          </a:xfrm>
        </p:spPr>
        <p:txBody>
          <a:bodyPr>
            <a:normAutofit fontScale="55000" lnSpcReduction="20000"/>
          </a:bodyPr>
          <a:lstStyle/>
          <a:p>
            <a:pPr rtl="0" eaLnBrk="1" latinLnBrk="0" hangingPunct="1"/>
            <a:r>
              <a:rPr lang="en-US" sz="2800" kern="1200" dirty="0">
                <a:solidFill>
                  <a:schemeClr val="tx1"/>
                </a:solidFill>
                <a:effectLst/>
                <a:latin typeface="+mn-lt"/>
                <a:ea typeface="+mn-ea"/>
                <a:cs typeface="+mn-cs"/>
              </a:rPr>
              <a:t>Very difficult at first, easy to get disheartened, but it does get easier. Just need to willpower to stick at it until the benefits become so obvious you never want to go back.</a:t>
            </a:r>
            <a:endParaRPr lang="en-AU" sz="2800" dirty="0">
              <a:effectLst/>
            </a:endParaRPr>
          </a:p>
          <a:p>
            <a:pPr rtl="0" eaLnBrk="1" latinLnBrk="0" hangingPunct="1"/>
            <a:r>
              <a:rPr lang="en-US" sz="2800" kern="1200" dirty="0">
                <a:solidFill>
                  <a:schemeClr val="tx1"/>
                </a:solidFill>
                <a:effectLst/>
                <a:latin typeface="+mn-lt"/>
                <a:ea typeface="+mn-ea"/>
                <a:cs typeface="+mn-cs"/>
              </a:rPr>
              <a:t>Every time I have “fallen off the wagon” and designed and built a new piece of code first, and then added the tests afterwards, I discovered my original design was </a:t>
            </a:r>
            <a:r>
              <a:rPr lang="en-US" sz="2800" kern="1200" dirty="0" err="1">
                <a:solidFill>
                  <a:schemeClr val="tx1"/>
                </a:solidFill>
                <a:effectLst/>
                <a:latin typeface="+mn-lt"/>
                <a:ea typeface="+mn-ea"/>
                <a:cs typeface="+mn-cs"/>
              </a:rPr>
              <a:t>sh#t</a:t>
            </a:r>
            <a:r>
              <a:rPr lang="en-US" sz="2800" kern="1200" dirty="0">
                <a:solidFill>
                  <a:schemeClr val="tx1"/>
                </a:solidFill>
                <a:effectLst/>
                <a:latin typeface="+mn-lt"/>
                <a:ea typeface="+mn-ea"/>
                <a:cs typeface="+mn-cs"/>
              </a:rPr>
              <a:t> and had to radically re-do it. This happened at the start of this week for example. I did something in a hurry on a Friday just to have something to show for a progress report. A week later I came back and I couldn’t understand the sprawling spaghetti like thing I had created, that appeared to work by black magic. I started adding tests and thus was forced to unravel the knotted ball of wool until it was in a state where anyone could understand how it worked.</a:t>
            </a:r>
            <a:endParaRPr lang="en-AU" dirty="0">
              <a:effectLst/>
            </a:endParaRPr>
          </a:p>
          <a:p>
            <a:pPr rtl="0" eaLnBrk="1" latinLnBrk="0" hangingPunct="1"/>
            <a:r>
              <a:rPr lang="en-US" sz="2800" kern="1200" dirty="0">
                <a:solidFill>
                  <a:schemeClr val="tx1"/>
                </a:solidFill>
                <a:effectLst/>
                <a:latin typeface="+mn-lt"/>
                <a:ea typeface="+mn-ea"/>
                <a:cs typeface="+mn-cs"/>
              </a:rPr>
              <a:t>It is a difficult concept for someone to get their head around, but I have found it to be true that as the tests get more specific the production code is forced to become more generic.</a:t>
            </a:r>
            <a:endParaRPr lang="en-AU" dirty="0">
              <a:effectLst/>
            </a:endParaRPr>
          </a:p>
        </p:txBody>
      </p:sp>
    </p:spTree>
    <p:extLst>
      <p:ext uri="{BB962C8B-B14F-4D97-AF65-F5344CB8AC3E}">
        <p14:creationId xmlns:p14="http://schemas.microsoft.com/office/powerpoint/2010/main" val="300309485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up)">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up)">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wipe(up)">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Tips from the Coal Face</a:t>
            </a:r>
          </a:p>
        </p:txBody>
      </p:sp>
      <p:pic>
        <p:nvPicPr>
          <p:cNvPr id="4" name="Picture 3">
            <a:extLst>
              <a:ext uri="{FF2B5EF4-FFF2-40B4-BE49-F238E27FC236}">
                <a16:creationId xmlns:a16="http://schemas.microsoft.com/office/drawing/2014/main" id="{A47E9068-EEC1-4849-A63C-CD39A503FE11}"/>
              </a:ext>
            </a:extLst>
          </p:cNvPr>
          <p:cNvPicPr>
            <a:picLocks noChangeAspect="1"/>
          </p:cNvPicPr>
          <p:nvPr/>
        </p:nvPicPr>
        <p:blipFill>
          <a:blip r:embed="rId3"/>
          <a:stretch>
            <a:fillRect/>
          </a:stretch>
        </p:blipFill>
        <p:spPr>
          <a:xfrm>
            <a:off x="6986637" y="1825625"/>
            <a:ext cx="1855296" cy="1344417"/>
          </a:xfrm>
          <a:prstGeom prst="ellipse">
            <a:avLst/>
          </a:prstGeom>
          <a:ln>
            <a:noFill/>
          </a:ln>
          <a:effectLst>
            <a:softEdge rad="112500"/>
          </a:effectLst>
        </p:spPr>
      </p:pic>
      <p:sp>
        <p:nvSpPr>
          <p:cNvPr id="5" name="Content Placeholder 4">
            <a:extLst>
              <a:ext uri="{FF2B5EF4-FFF2-40B4-BE49-F238E27FC236}">
                <a16:creationId xmlns:a16="http://schemas.microsoft.com/office/drawing/2014/main" id="{BDCFA62A-2767-8E40-BE71-CC03CC72A1F4}"/>
              </a:ext>
            </a:extLst>
          </p:cNvPr>
          <p:cNvSpPr>
            <a:spLocks noGrp="1"/>
          </p:cNvSpPr>
          <p:nvPr>
            <p:ph sz="half" idx="1"/>
          </p:nvPr>
        </p:nvSpPr>
        <p:spPr>
          <a:xfrm>
            <a:off x="190537" y="1089329"/>
            <a:ext cx="6684570" cy="3355450"/>
          </a:xfrm>
        </p:spPr>
        <p:txBody>
          <a:bodyPr>
            <a:normAutofit fontScale="70000" lnSpcReduction="20000"/>
          </a:bodyPr>
          <a:lstStyle/>
          <a:p>
            <a:pPr rtl="0" eaLnBrk="1" latinLnBrk="0" hangingPunct="1"/>
            <a:r>
              <a:rPr lang="en-US" sz="2800" kern="1200" dirty="0">
                <a:solidFill>
                  <a:schemeClr val="tx1"/>
                </a:solidFill>
                <a:effectLst/>
                <a:latin typeface="+mn-lt"/>
                <a:ea typeface="+mn-ea"/>
                <a:cs typeface="+mn-cs"/>
              </a:rPr>
              <a:t>The process is a lot faster in Eclipse because you can (a) create methods for local as well as global classes automatically via CTR+1 and the parameters are properly type and (b) you get warned about any missing interface methods in your test doubles and can automatically create all the blank ones. The latter is important.</a:t>
            </a:r>
            <a:endParaRPr lang="en-AU" sz="2800" dirty="0">
              <a:effectLst/>
            </a:endParaRPr>
          </a:p>
          <a:p>
            <a:pPr rtl="0" eaLnBrk="1" latinLnBrk="0" hangingPunct="1"/>
            <a:r>
              <a:rPr lang="en-US" sz="2800" kern="1200" dirty="0">
                <a:solidFill>
                  <a:schemeClr val="tx1"/>
                </a:solidFill>
                <a:effectLst/>
                <a:latin typeface="+mn-lt"/>
                <a:ea typeface="+mn-ea"/>
                <a:cs typeface="+mn-cs"/>
              </a:rPr>
              <a:t>Use the ABAP Unit Runner program to send regular emails. This very morning I got an email saying four of my unit tests had suddenly started to fail, due to something I had changed last thing yesterday afternoon. In this case it was me who had introduced a bug, but it could well have been something else, or a change in the external environment (which would indicate a dependency I had not doubled). We restrict the scope to work in progress.</a:t>
            </a:r>
            <a:endParaRPr lang="en-AU" dirty="0">
              <a:effectLst/>
            </a:endParaRPr>
          </a:p>
        </p:txBody>
      </p:sp>
    </p:spTree>
    <p:extLst>
      <p:ext uri="{BB962C8B-B14F-4D97-AF65-F5344CB8AC3E}">
        <p14:creationId xmlns:p14="http://schemas.microsoft.com/office/powerpoint/2010/main" val="362139597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0E211-5C5E-4B61-BE43-1362FEA242EF}"/>
              </a:ext>
            </a:extLst>
          </p:cNvPr>
          <p:cNvSpPr>
            <a:spLocks noGrp="1"/>
          </p:cNvSpPr>
          <p:nvPr>
            <p:ph type="title"/>
          </p:nvPr>
        </p:nvSpPr>
        <p:spPr/>
        <p:txBody>
          <a:bodyPr/>
          <a:lstStyle/>
          <a:p>
            <a:r>
              <a:rPr lang="en-US" b="0" dirty="0">
                <a:latin typeface="Calibri"/>
                <a:cs typeface="Calibri"/>
              </a:rPr>
              <a:t>Agenda</a:t>
            </a:r>
          </a:p>
        </p:txBody>
      </p:sp>
      <p:sp>
        <p:nvSpPr>
          <p:cNvPr id="3" name="Content Placeholder 2">
            <a:extLst>
              <a:ext uri="{FF2B5EF4-FFF2-40B4-BE49-F238E27FC236}">
                <a16:creationId xmlns:a16="http://schemas.microsoft.com/office/drawing/2014/main" id="{3E64CEC7-69FD-463F-BAEE-2255607EC412}"/>
              </a:ext>
            </a:extLst>
          </p:cNvPr>
          <p:cNvSpPr>
            <a:spLocks noGrp="1"/>
          </p:cNvSpPr>
          <p:nvPr>
            <p:ph sz="half" idx="1"/>
          </p:nvPr>
        </p:nvSpPr>
        <p:spPr/>
        <p:txBody>
          <a:bodyPr vert="horz" lIns="91440" tIns="45720" rIns="91440" bIns="45720" rtlCol="0" anchor="t">
            <a:normAutofit/>
          </a:bodyPr>
          <a:lstStyle/>
          <a:p>
            <a:pPr>
              <a:lnSpc>
                <a:spcPts val="2800"/>
              </a:lnSpc>
              <a:spcBef>
                <a:spcPct val="0"/>
              </a:spcBef>
              <a:spcAft>
                <a:spcPts val="1300"/>
              </a:spcAft>
            </a:pPr>
            <a:r>
              <a:rPr lang="en-US" dirty="0">
                <a:cs typeface="Calibri"/>
              </a:rPr>
              <a:t>Why?</a:t>
            </a:r>
          </a:p>
          <a:p>
            <a:pPr>
              <a:lnSpc>
                <a:spcPts val="2800"/>
              </a:lnSpc>
              <a:spcBef>
                <a:spcPct val="0"/>
              </a:spcBef>
              <a:spcAft>
                <a:spcPts val="1300"/>
              </a:spcAft>
            </a:pPr>
            <a:r>
              <a:rPr lang="en-US" dirty="0">
                <a:cs typeface="Calibri"/>
              </a:rPr>
              <a:t>How?</a:t>
            </a:r>
          </a:p>
          <a:p>
            <a:pPr>
              <a:lnSpc>
                <a:spcPts val="2800"/>
              </a:lnSpc>
              <a:spcBef>
                <a:spcPct val="0"/>
              </a:spcBef>
              <a:spcAft>
                <a:spcPts val="1300"/>
              </a:spcAft>
            </a:pPr>
            <a:r>
              <a:rPr lang="en-US" dirty="0">
                <a:cs typeface="Calibri"/>
              </a:rPr>
              <a:t>Some things that help</a:t>
            </a:r>
            <a:endParaRPr lang="en-US" dirty="0"/>
          </a:p>
        </p:txBody>
      </p:sp>
      <p:graphicFrame>
        <p:nvGraphicFramePr>
          <p:cNvPr id="7" name="Content Placeholder 4">
            <a:extLst>
              <a:ext uri="{FF2B5EF4-FFF2-40B4-BE49-F238E27FC236}">
                <a16:creationId xmlns:a16="http://schemas.microsoft.com/office/drawing/2014/main" id="{C3862647-2DB8-8B40-B3A4-D620AA06CB6A}"/>
              </a:ext>
            </a:extLst>
          </p:cNvPr>
          <p:cNvGraphicFramePr>
            <a:graphicFrameLocks/>
          </p:cNvGraphicFramePr>
          <p:nvPr>
            <p:extLst>
              <p:ext uri="{D42A27DB-BD31-4B8C-83A1-F6EECF244321}">
                <p14:modId xmlns:p14="http://schemas.microsoft.com/office/powerpoint/2010/main" val="3479147180"/>
              </p:ext>
            </p:extLst>
          </p:nvPr>
        </p:nvGraphicFramePr>
        <p:xfrm>
          <a:off x="2244239" y="70225"/>
          <a:ext cx="8669867" cy="4349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8750ABD6-99F6-4C44-BD16-AE6ABA5EAF0D}"/>
              </a:ext>
            </a:extLst>
          </p:cNvPr>
          <p:cNvSpPr txBox="1"/>
          <p:nvPr/>
        </p:nvSpPr>
        <p:spPr>
          <a:xfrm>
            <a:off x="6091872" y="2012985"/>
            <a:ext cx="891591" cy="584775"/>
          </a:xfrm>
          <a:prstGeom prst="rect">
            <a:avLst/>
          </a:prstGeom>
          <a:noFill/>
        </p:spPr>
        <p:txBody>
          <a:bodyPr wrap="none" rtlCol="0">
            <a:spAutoFit/>
          </a:bodyPr>
          <a:lstStyle/>
          <a:p>
            <a:r>
              <a:rPr lang="en-US" sz="3200" dirty="0">
                <a:solidFill>
                  <a:schemeClr val="accent1"/>
                </a:solidFill>
              </a:rPr>
              <a:t>TDD</a:t>
            </a:r>
          </a:p>
        </p:txBody>
      </p:sp>
      <p:sp>
        <p:nvSpPr>
          <p:cNvPr id="9" name="Down Arrow 8">
            <a:extLst>
              <a:ext uri="{FF2B5EF4-FFF2-40B4-BE49-F238E27FC236}">
                <a16:creationId xmlns:a16="http://schemas.microsoft.com/office/drawing/2014/main" id="{6D6709C1-1FEA-2C49-BF01-71CC1A18A5B3}"/>
              </a:ext>
            </a:extLst>
          </p:cNvPr>
          <p:cNvSpPr/>
          <p:nvPr/>
        </p:nvSpPr>
        <p:spPr>
          <a:xfrm rot="20322162">
            <a:off x="5565531" y="2484804"/>
            <a:ext cx="451556" cy="496711"/>
          </a:xfrm>
          <a:prstGeom prst="downArrow">
            <a:avLst/>
          </a:prstGeom>
          <a:solidFill>
            <a:srgbClr val="B0B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96496111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Tips from the Coal Face</a:t>
            </a:r>
          </a:p>
        </p:txBody>
      </p:sp>
      <p:pic>
        <p:nvPicPr>
          <p:cNvPr id="4" name="Picture 3">
            <a:extLst>
              <a:ext uri="{FF2B5EF4-FFF2-40B4-BE49-F238E27FC236}">
                <a16:creationId xmlns:a16="http://schemas.microsoft.com/office/drawing/2014/main" id="{A47E9068-EEC1-4849-A63C-CD39A503FE11}"/>
              </a:ext>
            </a:extLst>
          </p:cNvPr>
          <p:cNvPicPr>
            <a:picLocks noChangeAspect="1"/>
          </p:cNvPicPr>
          <p:nvPr/>
        </p:nvPicPr>
        <p:blipFill>
          <a:blip r:embed="rId3"/>
          <a:stretch>
            <a:fillRect/>
          </a:stretch>
        </p:blipFill>
        <p:spPr>
          <a:xfrm>
            <a:off x="6986637" y="1825625"/>
            <a:ext cx="1855296" cy="1344417"/>
          </a:xfrm>
          <a:prstGeom prst="ellipse">
            <a:avLst/>
          </a:prstGeom>
          <a:ln>
            <a:noFill/>
          </a:ln>
          <a:effectLst>
            <a:softEdge rad="112500"/>
          </a:effectLst>
        </p:spPr>
      </p:pic>
      <p:sp>
        <p:nvSpPr>
          <p:cNvPr id="5" name="Content Placeholder 4">
            <a:extLst>
              <a:ext uri="{FF2B5EF4-FFF2-40B4-BE49-F238E27FC236}">
                <a16:creationId xmlns:a16="http://schemas.microsoft.com/office/drawing/2014/main" id="{BDCFA62A-2767-8E40-BE71-CC03CC72A1F4}"/>
              </a:ext>
            </a:extLst>
          </p:cNvPr>
          <p:cNvSpPr>
            <a:spLocks noGrp="1"/>
          </p:cNvSpPr>
          <p:nvPr>
            <p:ph sz="half" idx="1"/>
          </p:nvPr>
        </p:nvSpPr>
        <p:spPr>
          <a:xfrm>
            <a:off x="190537" y="1089329"/>
            <a:ext cx="6684570" cy="3355450"/>
          </a:xfrm>
        </p:spPr>
        <p:txBody>
          <a:bodyPr>
            <a:normAutofit fontScale="92500" lnSpcReduction="20000"/>
          </a:bodyPr>
          <a:lstStyle/>
          <a:p>
            <a:pPr rtl="0" eaLnBrk="1" latinLnBrk="0" hangingPunct="1"/>
            <a:r>
              <a:rPr lang="en-US" sz="2800" kern="1200" dirty="0">
                <a:solidFill>
                  <a:schemeClr val="tx1"/>
                </a:solidFill>
                <a:effectLst/>
                <a:latin typeface="+mn-lt"/>
                <a:ea typeface="+mn-ea"/>
                <a:cs typeface="+mn-cs"/>
              </a:rPr>
              <a:t>That dependency lookup thing with the factory and injector works like a charm. That is by far the best way to do dependency injection.</a:t>
            </a:r>
            <a:endParaRPr lang="en-AU" sz="2800" dirty="0">
              <a:effectLst/>
            </a:endParaRPr>
          </a:p>
          <a:p>
            <a:pPr rtl="0" eaLnBrk="1" latinLnBrk="0" hangingPunct="1"/>
            <a:r>
              <a:rPr lang="en-US" sz="2800" kern="1200" dirty="0">
                <a:solidFill>
                  <a:schemeClr val="tx1"/>
                </a:solidFill>
                <a:effectLst/>
                <a:latin typeface="+mn-lt"/>
                <a:ea typeface="+mn-ea"/>
                <a:cs typeface="+mn-cs"/>
              </a:rPr>
              <a:t>Test seams are an abomination</a:t>
            </a:r>
            <a:endParaRPr lang="en-AU" dirty="0">
              <a:effectLst/>
            </a:endParaRPr>
          </a:p>
          <a:p>
            <a:pPr rtl="0" eaLnBrk="1" latinLnBrk="0" hangingPunct="1"/>
            <a:r>
              <a:rPr lang="en-AU" sz="2800" kern="1200" dirty="0">
                <a:solidFill>
                  <a:schemeClr val="tx1"/>
                </a:solidFill>
                <a:effectLst/>
                <a:latin typeface="+mn-lt"/>
                <a:ea typeface="+mn-ea"/>
                <a:cs typeface="+mn-cs"/>
              </a:rPr>
              <a:t>I cannot stress enough how well this is working. The instant one makes an error in the design it comes back to haunt you a few tests later and you are forced into a more elegant design….</a:t>
            </a:r>
          </a:p>
        </p:txBody>
      </p:sp>
    </p:spTree>
    <p:extLst>
      <p:ext uri="{BB962C8B-B14F-4D97-AF65-F5344CB8AC3E}">
        <p14:creationId xmlns:p14="http://schemas.microsoft.com/office/powerpoint/2010/main" val="239034349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up)">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ADD1FE-E31F-B74F-8B59-EDD073B0DBA2}"/>
              </a:ext>
            </a:extLst>
          </p:cNvPr>
          <p:cNvPicPr>
            <a:picLocks noChangeAspect="1"/>
          </p:cNvPicPr>
          <p:nvPr/>
        </p:nvPicPr>
        <p:blipFill>
          <a:blip r:embed="rId2"/>
          <a:stretch>
            <a:fillRect/>
          </a:stretch>
        </p:blipFill>
        <p:spPr>
          <a:xfrm>
            <a:off x="1992713" y="109909"/>
            <a:ext cx="4805521" cy="2703106"/>
          </a:xfrm>
          <a:prstGeom prst="rect">
            <a:avLst/>
          </a:prstGeom>
        </p:spPr>
      </p:pic>
      <p:sp>
        <p:nvSpPr>
          <p:cNvPr id="2" name="Title 1">
            <a:extLst>
              <a:ext uri="{FF2B5EF4-FFF2-40B4-BE49-F238E27FC236}">
                <a16:creationId xmlns:a16="http://schemas.microsoft.com/office/drawing/2014/main" id="{022A2492-8BBB-3348-85E4-1340F977D854}"/>
              </a:ext>
            </a:extLst>
          </p:cNvPr>
          <p:cNvSpPr>
            <a:spLocks noGrp="1"/>
          </p:cNvSpPr>
          <p:nvPr>
            <p:ph type="title"/>
          </p:nvPr>
        </p:nvSpPr>
        <p:spPr/>
        <p:txBody>
          <a:bodyPr/>
          <a:lstStyle/>
          <a:p>
            <a:r>
              <a:rPr lang="en-US" dirty="0"/>
              <a:t>Disclaimer</a:t>
            </a:r>
          </a:p>
        </p:txBody>
      </p:sp>
      <p:sp>
        <p:nvSpPr>
          <p:cNvPr id="7" name="TextBox 6">
            <a:extLst>
              <a:ext uri="{FF2B5EF4-FFF2-40B4-BE49-F238E27FC236}">
                <a16:creationId xmlns:a16="http://schemas.microsoft.com/office/drawing/2014/main" id="{8E40C421-3C50-BC47-ABA7-8D774357026E}"/>
              </a:ext>
            </a:extLst>
          </p:cNvPr>
          <p:cNvSpPr txBox="1"/>
          <p:nvPr/>
        </p:nvSpPr>
        <p:spPr>
          <a:xfrm>
            <a:off x="866692" y="3197268"/>
            <a:ext cx="7410615" cy="954107"/>
          </a:xfrm>
          <a:prstGeom prst="rect">
            <a:avLst/>
          </a:prstGeom>
          <a:noFill/>
        </p:spPr>
        <p:txBody>
          <a:bodyPr wrap="square" rtlCol="0">
            <a:spAutoFit/>
          </a:bodyPr>
          <a:lstStyle/>
          <a:p>
            <a:pPr algn="ctr"/>
            <a:r>
              <a:rPr lang="en-US" dirty="0"/>
              <a:t>This presentation isn’t really about</a:t>
            </a:r>
          </a:p>
          <a:p>
            <a:pPr algn="ctr"/>
            <a:r>
              <a:rPr lang="en-US" dirty="0"/>
              <a:t>Test-driven development</a:t>
            </a:r>
          </a:p>
        </p:txBody>
      </p:sp>
    </p:spTree>
    <p:extLst>
      <p:ext uri="{BB962C8B-B14F-4D97-AF65-F5344CB8AC3E}">
        <p14:creationId xmlns:p14="http://schemas.microsoft.com/office/powerpoint/2010/main" val="1134908123"/>
      </p:ext>
    </p:extLst>
  </p:cSld>
  <p:clrMapOvr>
    <a:masterClrMapping/>
  </p:clrMapOvr>
  <p:transition spd="slow">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A2492-8BBB-3348-85E4-1340F977D854}"/>
              </a:ext>
            </a:extLst>
          </p:cNvPr>
          <p:cNvSpPr>
            <a:spLocks noGrp="1"/>
          </p:cNvSpPr>
          <p:nvPr>
            <p:ph type="title"/>
          </p:nvPr>
        </p:nvSpPr>
        <p:spPr/>
        <p:txBody>
          <a:bodyPr/>
          <a:lstStyle/>
          <a:p>
            <a:r>
              <a:rPr lang="en-US" dirty="0"/>
              <a:t>Disclaimer</a:t>
            </a:r>
          </a:p>
        </p:txBody>
      </p:sp>
      <p:sp>
        <p:nvSpPr>
          <p:cNvPr id="7" name="TextBox 6">
            <a:extLst>
              <a:ext uri="{FF2B5EF4-FFF2-40B4-BE49-F238E27FC236}">
                <a16:creationId xmlns:a16="http://schemas.microsoft.com/office/drawing/2014/main" id="{8E40C421-3C50-BC47-ABA7-8D774357026E}"/>
              </a:ext>
            </a:extLst>
          </p:cNvPr>
          <p:cNvSpPr txBox="1"/>
          <p:nvPr/>
        </p:nvSpPr>
        <p:spPr>
          <a:xfrm>
            <a:off x="866692" y="1344619"/>
            <a:ext cx="7410615" cy="954107"/>
          </a:xfrm>
          <a:prstGeom prst="rect">
            <a:avLst/>
          </a:prstGeom>
          <a:noFill/>
        </p:spPr>
        <p:txBody>
          <a:bodyPr wrap="square" rtlCol="0">
            <a:spAutoFit/>
          </a:bodyPr>
          <a:lstStyle/>
          <a:p>
            <a:pPr algn="ctr"/>
            <a:r>
              <a:rPr lang="en-US" dirty="0"/>
              <a:t>This presentation isn’t really about</a:t>
            </a:r>
          </a:p>
          <a:p>
            <a:pPr algn="ctr"/>
            <a:r>
              <a:rPr lang="en-US" dirty="0"/>
              <a:t>Test-driven development</a:t>
            </a:r>
          </a:p>
        </p:txBody>
      </p:sp>
      <p:sp>
        <p:nvSpPr>
          <p:cNvPr id="6" name="Content Placeholder 2">
            <a:extLst>
              <a:ext uri="{FF2B5EF4-FFF2-40B4-BE49-F238E27FC236}">
                <a16:creationId xmlns:a16="http://schemas.microsoft.com/office/drawing/2014/main" id="{9958AFF4-6824-C24F-BCB9-E51E6C629F8C}"/>
              </a:ext>
            </a:extLst>
          </p:cNvPr>
          <p:cNvSpPr txBox="1">
            <a:spLocks/>
          </p:cNvSpPr>
          <p:nvPr/>
        </p:nvSpPr>
        <p:spPr>
          <a:xfrm>
            <a:off x="1566407" y="2743610"/>
            <a:ext cx="6011186" cy="1494436"/>
          </a:xfrm>
          <a:prstGeom prst="rect">
            <a:avLst/>
          </a:prstGeom>
        </p:spPr>
        <p:txBody>
          <a:bodyPr vert="horz" lIns="121920" tIns="60960" rIns="121920" bIns="6096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8000" dirty="0">
                <a:solidFill>
                  <a:srgbClr val="FF0000"/>
                </a:solidFill>
              </a:rPr>
              <a:t>It’s about writing testable code</a:t>
            </a:r>
          </a:p>
        </p:txBody>
      </p:sp>
    </p:spTree>
    <p:extLst>
      <p:ext uri="{BB962C8B-B14F-4D97-AF65-F5344CB8AC3E}">
        <p14:creationId xmlns:p14="http://schemas.microsoft.com/office/powerpoint/2010/main" val="1802064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88D8-EB3E-064A-A683-2CEC55EB2E7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42EDEA4-C5F2-924C-8FC5-D8BBC46D229D}"/>
              </a:ext>
            </a:extLst>
          </p:cNvPr>
          <p:cNvSpPr>
            <a:spLocks noGrp="1"/>
          </p:cNvSpPr>
          <p:nvPr>
            <p:ph sz="half" idx="1"/>
          </p:nvPr>
        </p:nvSpPr>
        <p:spPr/>
        <p:txBody>
          <a:bodyPr/>
          <a:lstStyle/>
          <a:p>
            <a:r>
              <a:rPr lang="en-US" dirty="0"/>
              <a:t>Why?</a:t>
            </a:r>
          </a:p>
          <a:p>
            <a:r>
              <a:rPr lang="en-US" dirty="0"/>
              <a:t>How?</a:t>
            </a:r>
          </a:p>
          <a:p>
            <a:r>
              <a:rPr lang="en-US" dirty="0"/>
              <a:t>Some things that help</a:t>
            </a:r>
          </a:p>
        </p:txBody>
      </p:sp>
      <p:sp>
        <p:nvSpPr>
          <p:cNvPr id="5" name="TextBox 4">
            <a:extLst>
              <a:ext uri="{FF2B5EF4-FFF2-40B4-BE49-F238E27FC236}">
                <a16:creationId xmlns:a16="http://schemas.microsoft.com/office/drawing/2014/main" id="{53E4549A-AF43-F34A-9D6A-86D5949610F8}"/>
              </a:ext>
            </a:extLst>
          </p:cNvPr>
          <p:cNvSpPr txBox="1"/>
          <p:nvPr/>
        </p:nvSpPr>
        <p:spPr>
          <a:xfrm>
            <a:off x="620699" y="3180261"/>
            <a:ext cx="7571665" cy="1200329"/>
          </a:xfrm>
          <a:prstGeom prst="rect">
            <a:avLst/>
          </a:prstGeom>
          <a:noFill/>
        </p:spPr>
        <p:txBody>
          <a:bodyPr wrap="square" rtlCol="0">
            <a:spAutoFit/>
          </a:bodyPr>
          <a:lstStyle/>
          <a:p>
            <a:pPr algn="ctr"/>
            <a:r>
              <a:rPr lang="en-US" sz="3600" i="1" dirty="0">
                <a:solidFill>
                  <a:schemeClr val="accent1"/>
                </a:solidFill>
              </a:rPr>
              <a:t>“…stick at it until the benefits become so obvious you never want to go back…”</a:t>
            </a:r>
          </a:p>
        </p:txBody>
      </p:sp>
    </p:spTree>
    <p:extLst>
      <p:ext uri="{BB962C8B-B14F-4D97-AF65-F5344CB8AC3E}">
        <p14:creationId xmlns:p14="http://schemas.microsoft.com/office/powerpoint/2010/main" val="52457916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ED2797-C72F-5240-8591-BA49129EA415}"/>
              </a:ext>
            </a:extLst>
          </p:cNvPr>
          <p:cNvPicPr>
            <a:picLocks noChangeAspect="1"/>
          </p:cNvPicPr>
          <p:nvPr/>
        </p:nvPicPr>
        <p:blipFill>
          <a:blip r:embed="rId2"/>
          <a:stretch>
            <a:fillRect/>
          </a:stretch>
        </p:blipFill>
        <p:spPr>
          <a:xfrm>
            <a:off x="-27662" y="1631825"/>
            <a:ext cx="4365600" cy="2291940"/>
          </a:xfrm>
          <a:prstGeom prst="rect">
            <a:avLst/>
          </a:prstGeom>
        </p:spPr>
      </p:pic>
      <p:sp>
        <p:nvSpPr>
          <p:cNvPr id="6" name="TextBox 5">
            <a:extLst>
              <a:ext uri="{FF2B5EF4-FFF2-40B4-BE49-F238E27FC236}">
                <a16:creationId xmlns:a16="http://schemas.microsoft.com/office/drawing/2014/main" id="{FB4034E3-E25D-7342-AA00-292CB781BA22}"/>
              </a:ext>
            </a:extLst>
          </p:cNvPr>
          <p:cNvSpPr txBox="1"/>
          <p:nvPr/>
        </p:nvSpPr>
        <p:spPr>
          <a:xfrm>
            <a:off x="453473" y="432410"/>
            <a:ext cx="8237054" cy="584775"/>
          </a:xfrm>
          <a:prstGeom prst="rect">
            <a:avLst/>
          </a:prstGeom>
          <a:noFill/>
        </p:spPr>
        <p:txBody>
          <a:bodyPr wrap="square" rtlCol="0">
            <a:spAutoFit/>
          </a:bodyPr>
          <a:lstStyle/>
          <a:p>
            <a:r>
              <a:rPr lang="en-US" sz="3200" dirty="0">
                <a:hlinkClick r:id="rId3"/>
              </a:rPr>
              <a:t>https://</a:t>
            </a:r>
            <a:r>
              <a:rPr lang="en-US" sz="3200" dirty="0" err="1">
                <a:hlinkClick r:id="rId3"/>
              </a:rPr>
              <a:t>github.com</a:t>
            </a:r>
            <a:r>
              <a:rPr lang="en-US" sz="3200" dirty="0">
                <a:hlinkClick r:id="rId3"/>
              </a:rPr>
              <a:t>/</a:t>
            </a:r>
            <a:r>
              <a:rPr lang="en-US" sz="3200" dirty="0" err="1">
                <a:hlinkClick r:id="rId3"/>
              </a:rPr>
              <a:t>grahamrobbo</a:t>
            </a:r>
            <a:r>
              <a:rPr lang="en-US" sz="3200" dirty="0">
                <a:hlinkClick r:id="rId3"/>
              </a:rPr>
              <a:t>/sapteched2018</a:t>
            </a:r>
            <a:endParaRPr lang="en-US" sz="3200" dirty="0"/>
          </a:p>
        </p:txBody>
      </p:sp>
      <p:pic>
        <p:nvPicPr>
          <p:cNvPr id="7" name="Graphic 6">
            <a:extLst>
              <a:ext uri="{FF2B5EF4-FFF2-40B4-BE49-F238E27FC236}">
                <a16:creationId xmlns:a16="http://schemas.microsoft.com/office/drawing/2014/main" id="{D8459198-715C-A94F-9906-82A891A0DF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2000" y="2140717"/>
            <a:ext cx="4038686" cy="989874"/>
          </a:xfrm>
          <a:prstGeom prst="rect">
            <a:avLst/>
          </a:prstGeom>
        </p:spPr>
      </p:pic>
    </p:spTree>
    <p:extLst>
      <p:ext uri="{BB962C8B-B14F-4D97-AF65-F5344CB8AC3E}">
        <p14:creationId xmlns:p14="http://schemas.microsoft.com/office/powerpoint/2010/main" val="2066350343"/>
      </p:ext>
    </p:extLst>
  </p:cSld>
  <p:clrMapOvr>
    <a:masterClrMapping/>
  </p:clrMapOvr>
  <p:transition spd="slow">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0" y="2225948"/>
            <a:ext cx="9144000" cy="1752600"/>
          </a:xfrm>
          <a:prstGeom prst="rect">
            <a:avLst/>
          </a:prstGeom>
        </p:spPr>
        <p:txBody>
          <a:bodyPr>
            <a:normAutofit/>
          </a:bodyPr>
          <a:lstStyle>
            <a:lvl1pPr marL="342900" indent="-342900" algn="l" rtl="0" eaLnBrk="0" fontAlgn="base" hangingPunct="0">
              <a:lnSpc>
                <a:spcPts val="2800"/>
              </a:lnSpc>
              <a:spcBef>
                <a:spcPct val="0"/>
              </a:spcBef>
              <a:spcAft>
                <a:spcPts val="1300"/>
              </a:spcAft>
              <a:buClr>
                <a:schemeClr val="hlink"/>
              </a:buClr>
              <a:buFont typeface="Wingdings" charset="0"/>
              <a:buChar char="§"/>
              <a:defRPr sz="2600">
                <a:solidFill>
                  <a:schemeClr val="tx1"/>
                </a:solidFill>
                <a:latin typeface="Calibri" pitchFamily="34" charset="0"/>
                <a:ea typeface="MS PGothic" pitchFamily="34" charset="-128"/>
                <a:cs typeface="Calibri" pitchFamily="34" charset="0"/>
              </a:defRPr>
            </a:lvl1pPr>
            <a:lvl2pPr marL="831850" indent="-285750" algn="l" rtl="0" eaLnBrk="0" fontAlgn="base" hangingPunct="0">
              <a:lnSpc>
                <a:spcPts val="2400"/>
              </a:lnSpc>
              <a:spcBef>
                <a:spcPct val="0"/>
              </a:spcBef>
              <a:spcAft>
                <a:spcPts val="200"/>
              </a:spcAft>
              <a:buClr>
                <a:schemeClr val="accent2"/>
              </a:buClr>
              <a:buFont typeface="Wingdings" charset="0"/>
              <a:buChar char="§"/>
              <a:defRPr sz="2200">
                <a:solidFill>
                  <a:schemeClr val="tx1"/>
                </a:solidFill>
                <a:latin typeface="Calibri" pitchFamily="34" charset="0"/>
                <a:ea typeface="MS PGothic" pitchFamily="34" charset="-128"/>
                <a:cs typeface="Calibri" pitchFamily="34" charset="0"/>
              </a:defRPr>
            </a:lvl2pPr>
            <a:lvl3pPr marL="1143000" indent="-228600" algn="l" rtl="0" eaLnBrk="0" fontAlgn="base" hangingPunct="0">
              <a:spcBef>
                <a:spcPct val="20000"/>
              </a:spcBef>
              <a:spcAft>
                <a:spcPct val="0"/>
              </a:spcAft>
              <a:buClr>
                <a:schemeClr val="accent2"/>
              </a:buClr>
              <a:buFont typeface="Wingdings" charset="0"/>
              <a:buChar char="§"/>
              <a:defRPr sz="2000">
                <a:solidFill>
                  <a:schemeClr val="tx1"/>
                </a:solidFill>
                <a:latin typeface="Calibri" pitchFamily="34" charset="0"/>
                <a:ea typeface="MS PGothic" pitchFamily="34" charset="-128"/>
                <a:cs typeface="Calibri" pitchFamily="34" charset="0"/>
              </a:defRPr>
            </a:lvl3pPr>
            <a:lvl4pPr marL="1600200" indent="-228600" algn="l" rtl="0" eaLnBrk="0" fontAlgn="base" hangingPunct="0">
              <a:spcBef>
                <a:spcPct val="20000"/>
              </a:spcBef>
              <a:spcAft>
                <a:spcPct val="0"/>
              </a:spcAft>
              <a:buClr>
                <a:schemeClr val="accent2"/>
              </a:buClr>
              <a:buFont typeface="Wingdings" charset="0"/>
              <a:buChar char="§"/>
              <a:defRPr>
                <a:solidFill>
                  <a:schemeClr val="tx1"/>
                </a:solidFill>
                <a:latin typeface="Calibri" pitchFamily="34" charset="0"/>
                <a:ea typeface="MS PGothic" pitchFamily="34" charset="-128"/>
                <a:cs typeface="Calibri" pitchFamily="34" charset="0"/>
              </a:defRPr>
            </a:lvl4pPr>
            <a:lvl5pPr marL="2057400" indent="-228600" algn="l" rtl="0" eaLnBrk="0" fontAlgn="base" hangingPunct="0">
              <a:spcBef>
                <a:spcPct val="20000"/>
              </a:spcBef>
              <a:spcAft>
                <a:spcPct val="0"/>
              </a:spcAft>
              <a:buClr>
                <a:schemeClr val="accent2"/>
              </a:buClr>
              <a:buFont typeface="Wingdings" charset="0"/>
              <a:buChar char="§"/>
              <a:defRPr sz="1600">
                <a:solidFill>
                  <a:schemeClr val="tx1"/>
                </a:solidFill>
                <a:latin typeface="Calibri" pitchFamily="34" charset="0"/>
                <a:ea typeface="MS PGothic" pitchFamily="34" charset="-128"/>
                <a:cs typeface="Calibri" pitchFamily="34" charset="0"/>
              </a:defRPr>
            </a:lvl5pPr>
            <a:lvl6pPr marL="25146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9pPr>
          </a:lstStyle>
          <a:p>
            <a:pPr marL="0" indent="0" algn="ctr">
              <a:buNone/>
            </a:pPr>
            <a:r>
              <a:rPr lang="en-US" dirty="0"/>
              <a:t>Graham Robinson</a:t>
            </a:r>
          </a:p>
          <a:p>
            <a:pPr marL="0" indent="0" algn="ctr">
              <a:buNone/>
            </a:pPr>
            <a:r>
              <a:rPr lang="en-US" dirty="0" err="1"/>
              <a:t>graham@yelcho.com.au</a:t>
            </a:r>
            <a:endParaRPr lang="en-US" dirty="0"/>
          </a:p>
          <a:p>
            <a:pPr marL="0" indent="0" algn="ctr">
              <a:buNone/>
            </a:pPr>
            <a:r>
              <a:rPr lang="en-US" dirty="0"/>
              <a:t>+61 412 402 441</a:t>
            </a:r>
          </a:p>
          <a:p>
            <a:pPr marL="0" indent="0" algn="ctr">
              <a:buNone/>
            </a:pPr>
            <a:endParaRPr lang="en-US" dirty="0"/>
          </a:p>
        </p:txBody>
      </p:sp>
      <p:sp>
        <p:nvSpPr>
          <p:cNvPr id="3" name="Title 9">
            <a:extLst>
              <a:ext uri="{FF2B5EF4-FFF2-40B4-BE49-F238E27FC236}">
                <a16:creationId xmlns:a16="http://schemas.microsoft.com/office/drawing/2014/main" id="{3804E265-E627-4572-84AF-CA76ACB2A8A1}"/>
              </a:ext>
            </a:extLst>
          </p:cNvPr>
          <p:cNvSpPr txBox="1">
            <a:spLocks/>
          </p:cNvSpPr>
          <p:nvPr/>
        </p:nvSpPr>
        <p:spPr>
          <a:xfrm>
            <a:off x="457200" y="1196801"/>
            <a:ext cx="8229600" cy="8911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solidFill>
                  <a:srgbClr val="7AC143"/>
                </a:solidFill>
              </a:rPr>
              <a:t>Questions?</a:t>
            </a:r>
            <a:endParaRPr lang="en-US" sz="5000" dirty="0">
              <a:solidFill>
                <a:srgbClr val="7AC143"/>
              </a:solidFill>
              <a:cs typeface="Calibri"/>
            </a:endParaRPr>
          </a:p>
        </p:txBody>
      </p:sp>
    </p:spTree>
    <p:extLst>
      <p:ext uri="{BB962C8B-B14F-4D97-AF65-F5344CB8AC3E}">
        <p14:creationId xmlns:p14="http://schemas.microsoft.com/office/powerpoint/2010/main" val="3304501471"/>
      </p:ext>
    </p:extLst>
  </p:cSld>
  <p:clrMapOvr>
    <a:masterClrMapping/>
  </p:clrMapOvr>
  <p:transition spd="slow">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E416-FAA0-BD40-BADA-E1E7C2E8AA8E}"/>
              </a:ext>
            </a:extLst>
          </p:cNvPr>
          <p:cNvSpPr>
            <a:spLocks noGrp="1"/>
          </p:cNvSpPr>
          <p:nvPr>
            <p:ph type="title"/>
          </p:nvPr>
        </p:nvSpPr>
        <p:spPr/>
        <p:txBody>
          <a:bodyPr/>
          <a:lstStyle/>
          <a:p>
            <a:endParaRPr lang="en-US"/>
          </a:p>
        </p:txBody>
      </p:sp>
      <p:pic>
        <p:nvPicPr>
          <p:cNvPr id="3" name="Picture 2" descr="rescue.jpg">
            <a:extLst>
              <a:ext uri="{FF2B5EF4-FFF2-40B4-BE49-F238E27FC236}">
                <a16:creationId xmlns:a16="http://schemas.microsoft.com/office/drawing/2014/main" id="{EE751289-0885-034B-B5F8-9E1BAEEBF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974" y="670"/>
            <a:ext cx="12161684" cy="5408792"/>
          </a:xfrm>
          <a:prstGeom prst="rect">
            <a:avLst/>
          </a:prstGeom>
        </p:spPr>
      </p:pic>
      <p:pic>
        <p:nvPicPr>
          <p:cNvPr id="4" name="Picture 2">
            <a:extLst>
              <a:ext uri="{FF2B5EF4-FFF2-40B4-BE49-F238E27FC236}">
                <a16:creationId xmlns:a16="http://schemas.microsoft.com/office/drawing/2014/main" id="{1C3FB2A6-0CB4-CD4C-9385-902E4B0365B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9496" y="3288006"/>
            <a:ext cx="2952999" cy="149935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nvGrpSpPr>
          <p:cNvPr id="5" name="Group 4">
            <a:extLst>
              <a:ext uri="{FF2B5EF4-FFF2-40B4-BE49-F238E27FC236}">
                <a16:creationId xmlns:a16="http://schemas.microsoft.com/office/drawing/2014/main" id="{CB5C4624-31E5-2C45-A0B1-ED3CB22CC285}"/>
              </a:ext>
            </a:extLst>
          </p:cNvPr>
          <p:cNvGrpSpPr/>
          <p:nvPr/>
        </p:nvGrpSpPr>
        <p:grpSpPr>
          <a:xfrm>
            <a:off x="5831630" y="4180522"/>
            <a:ext cx="1785192" cy="485928"/>
            <a:chOff x="3203848" y="3507854"/>
            <a:chExt cx="1977007" cy="648073"/>
          </a:xfrm>
        </p:grpSpPr>
        <p:pic>
          <p:nvPicPr>
            <p:cNvPr id="6" name="Picture 5">
              <a:extLst>
                <a:ext uri="{FF2B5EF4-FFF2-40B4-BE49-F238E27FC236}">
                  <a16:creationId xmlns:a16="http://schemas.microsoft.com/office/drawing/2014/main" id="{E76B84FB-9A98-444F-831E-FAF9191B75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3848" y="3507854"/>
              <a:ext cx="648073" cy="648073"/>
            </a:xfrm>
            <a:prstGeom prst="rect">
              <a:avLst/>
            </a:prstGeom>
          </p:spPr>
        </p:pic>
        <p:sp>
          <p:nvSpPr>
            <p:cNvPr id="7" name="TextBox 6">
              <a:extLst>
                <a:ext uri="{FF2B5EF4-FFF2-40B4-BE49-F238E27FC236}">
                  <a16:creationId xmlns:a16="http://schemas.microsoft.com/office/drawing/2014/main" id="{B05F64D2-0D48-D34E-87F3-4F801E7836D3}"/>
                </a:ext>
              </a:extLst>
            </p:cNvPr>
            <p:cNvSpPr txBox="1"/>
            <p:nvPr/>
          </p:nvSpPr>
          <p:spPr>
            <a:xfrm>
              <a:off x="3741986" y="3647224"/>
              <a:ext cx="1438869" cy="400043"/>
            </a:xfrm>
            <a:prstGeom prst="rect">
              <a:avLst/>
            </a:prstGeom>
            <a:noFill/>
          </p:spPr>
          <p:txBody>
            <a:bodyPr wrap="none" rtlCol="0">
              <a:spAutoFit/>
            </a:bodyPr>
            <a:lstStyle/>
            <a:p>
              <a:r>
                <a:rPr lang="en-US" sz="1349" dirty="0">
                  <a:solidFill>
                    <a:srgbClr val="38A5CE"/>
                  </a:solidFill>
                </a:rPr>
                <a:t>@</a:t>
              </a:r>
              <a:r>
                <a:rPr lang="en-US" sz="1349" dirty="0" err="1">
                  <a:solidFill>
                    <a:srgbClr val="38A5CE"/>
                  </a:solidFill>
                </a:rPr>
                <a:t>grahamrobbo</a:t>
              </a:r>
              <a:endParaRPr lang="en-AU" sz="1349" dirty="0">
                <a:solidFill>
                  <a:srgbClr val="38A5CE"/>
                </a:solidFill>
              </a:endParaRPr>
            </a:p>
          </p:txBody>
        </p:sp>
      </p:grpSp>
      <p:sp>
        <p:nvSpPr>
          <p:cNvPr id="8" name="Rectangle 7">
            <a:extLst>
              <a:ext uri="{FF2B5EF4-FFF2-40B4-BE49-F238E27FC236}">
                <a16:creationId xmlns:a16="http://schemas.microsoft.com/office/drawing/2014/main" id="{71DECE95-F0F2-D842-B7BF-AE22160DEC3D}"/>
              </a:ext>
            </a:extLst>
          </p:cNvPr>
          <p:cNvSpPr/>
          <p:nvPr/>
        </p:nvSpPr>
        <p:spPr>
          <a:xfrm>
            <a:off x="1051063" y="4561949"/>
            <a:ext cx="1244876" cy="104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Tree>
    <p:extLst>
      <p:ext uri="{BB962C8B-B14F-4D97-AF65-F5344CB8AC3E}">
        <p14:creationId xmlns:p14="http://schemas.microsoft.com/office/powerpoint/2010/main" val="3844690613"/>
      </p:ext>
    </p:extLst>
  </p:cSld>
  <p:clrMapOvr>
    <a:masterClrMapping/>
  </p:clrMapOvr>
  <p:transition spd="slow">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9">
            <a:extLst>
              <a:ext uri="{FF2B5EF4-FFF2-40B4-BE49-F238E27FC236}">
                <a16:creationId xmlns:a16="http://schemas.microsoft.com/office/drawing/2014/main" id="{3804E265-E627-4572-84AF-CA76ACB2A8A1}"/>
              </a:ext>
            </a:extLst>
          </p:cNvPr>
          <p:cNvSpPr txBox="1">
            <a:spLocks/>
          </p:cNvSpPr>
          <p:nvPr/>
        </p:nvSpPr>
        <p:spPr>
          <a:xfrm>
            <a:off x="473542" y="1681684"/>
            <a:ext cx="8229600" cy="8911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dirty="0"/>
              <a:t>Thank you for your time</a:t>
            </a:r>
          </a:p>
        </p:txBody>
      </p:sp>
      <p:cxnSp>
        <p:nvCxnSpPr>
          <p:cNvPr id="6" name="Straight Connector 5">
            <a:extLst>
              <a:ext uri="{FF2B5EF4-FFF2-40B4-BE49-F238E27FC236}">
                <a16:creationId xmlns:a16="http://schemas.microsoft.com/office/drawing/2014/main" id="{9770AFA7-0815-47BB-AA55-A4A9313CF35F}"/>
              </a:ext>
            </a:extLst>
          </p:cNvPr>
          <p:cNvCxnSpPr/>
          <p:nvPr/>
        </p:nvCxnSpPr>
        <p:spPr>
          <a:xfrm>
            <a:off x="1344752" y="3545876"/>
            <a:ext cx="6487181" cy="0"/>
          </a:xfrm>
          <a:prstGeom prst="line">
            <a:avLst/>
          </a:prstGeom>
          <a:ln>
            <a:solidFill>
              <a:srgbClr val="6AB835"/>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30DF554-FD35-4D14-94AC-CA8542279A23}"/>
              </a:ext>
            </a:extLst>
          </p:cNvPr>
          <p:cNvCxnSpPr/>
          <p:nvPr/>
        </p:nvCxnSpPr>
        <p:spPr>
          <a:xfrm>
            <a:off x="1344752" y="1599854"/>
            <a:ext cx="6487181" cy="0"/>
          </a:xfrm>
          <a:prstGeom prst="line">
            <a:avLst/>
          </a:prstGeom>
          <a:ln>
            <a:solidFill>
              <a:srgbClr val="6AB835"/>
            </a:solidFill>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67772378-9A82-40B5-8C58-C50A4841955A}"/>
              </a:ext>
            </a:extLst>
          </p:cNvPr>
          <p:cNvSpPr/>
          <p:nvPr/>
        </p:nvSpPr>
        <p:spPr>
          <a:xfrm>
            <a:off x="1487837" y="2797760"/>
            <a:ext cx="6152827" cy="553998"/>
          </a:xfrm>
          <a:prstGeom prst="rect">
            <a:avLst/>
          </a:prstGeom>
        </p:spPr>
        <p:txBody>
          <a:bodyPr wrap="square">
            <a:spAutoFit/>
          </a:bodyPr>
          <a:lstStyle/>
          <a:p>
            <a:pPr algn="ctr"/>
            <a:r>
              <a:rPr lang="en-US" sz="3000" dirty="0">
                <a:solidFill>
                  <a:schemeClr val="tx1"/>
                </a:solidFill>
                <a:latin typeface="Calibri"/>
                <a:cs typeface="Calibri"/>
              </a:rPr>
              <a:t>Follow us on           at @ASUG365</a:t>
            </a:r>
            <a:endParaRPr lang="en-US" sz="3000" dirty="0">
              <a:solidFill>
                <a:schemeClr val="tx1"/>
              </a:solidFill>
            </a:endParaRPr>
          </a:p>
        </p:txBody>
      </p:sp>
      <p:sp>
        <p:nvSpPr>
          <p:cNvPr id="9" name="Title 1">
            <a:extLst>
              <a:ext uri="{FF2B5EF4-FFF2-40B4-BE49-F238E27FC236}">
                <a16:creationId xmlns:a16="http://schemas.microsoft.com/office/drawing/2014/main" id="{60BA874A-777C-4558-A6CF-D7245ECF4392}"/>
              </a:ext>
            </a:extLst>
          </p:cNvPr>
          <p:cNvSpPr>
            <a:spLocks noGrp="1"/>
          </p:cNvSpPr>
          <p:nvPr>
            <p:ph type="title"/>
          </p:nvPr>
        </p:nvSpPr>
        <p:spPr>
          <a:xfrm>
            <a:off x="628650" y="274639"/>
            <a:ext cx="7886700" cy="639762"/>
          </a:xfrm>
        </p:spPr>
        <p:txBody>
          <a:bodyPr anchor="t"/>
          <a:lstStyle/>
          <a:p>
            <a:r>
              <a:rPr lang="en-US" b="0" dirty="0"/>
              <a:t>Follow Us</a:t>
            </a:r>
          </a:p>
        </p:txBody>
      </p:sp>
      <p:pic>
        <p:nvPicPr>
          <p:cNvPr id="10" name="Picture 9" descr="TWITTER_BLACK_CIRCLE-01.png">
            <a:extLst>
              <a:ext uri="{FF2B5EF4-FFF2-40B4-BE49-F238E27FC236}">
                <a16:creationId xmlns:a16="http://schemas.microsoft.com/office/drawing/2014/main" id="{B74EBE2C-A075-4D1E-B240-FE31DEB5E3E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088100" y="2653134"/>
            <a:ext cx="692200" cy="692200"/>
          </a:xfrm>
          <a:prstGeom prst="rect">
            <a:avLst/>
          </a:prstGeom>
        </p:spPr>
      </p:pic>
    </p:spTree>
    <p:extLst>
      <p:ext uri="{BB962C8B-B14F-4D97-AF65-F5344CB8AC3E}">
        <p14:creationId xmlns:p14="http://schemas.microsoft.com/office/powerpoint/2010/main" val="1736375215"/>
      </p:ext>
    </p:extLst>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18EE-7FE2-7D4A-ADCE-6E4D996CB58A}"/>
              </a:ext>
            </a:extLst>
          </p:cNvPr>
          <p:cNvSpPr>
            <a:spLocks noGrp="1"/>
          </p:cNvSpPr>
          <p:nvPr>
            <p:ph type="title"/>
          </p:nvPr>
        </p:nvSpPr>
        <p:spPr/>
        <p:txBody>
          <a:bodyPr/>
          <a:lstStyle/>
          <a:p>
            <a:r>
              <a:rPr lang="en-US" dirty="0"/>
              <a:t>TDD</a:t>
            </a:r>
          </a:p>
        </p:txBody>
      </p:sp>
      <p:pic>
        <p:nvPicPr>
          <p:cNvPr id="5" name="Picture 4">
            <a:extLst>
              <a:ext uri="{FF2B5EF4-FFF2-40B4-BE49-F238E27FC236}">
                <a16:creationId xmlns:a16="http://schemas.microsoft.com/office/drawing/2014/main" id="{7A730658-6839-CD42-9C0C-E1860451239E}"/>
              </a:ext>
            </a:extLst>
          </p:cNvPr>
          <p:cNvPicPr>
            <a:picLocks noChangeAspect="1"/>
          </p:cNvPicPr>
          <p:nvPr/>
        </p:nvPicPr>
        <p:blipFill>
          <a:blip r:embed="rId2"/>
          <a:stretch>
            <a:fillRect/>
          </a:stretch>
        </p:blipFill>
        <p:spPr>
          <a:xfrm>
            <a:off x="2662144" y="159478"/>
            <a:ext cx="4501981" cy="4584479"/>
          </a:xfrm>
          <a:prstGeom prst="rect">
            <a:avLst/>
          </a:prstGeom>
        </p:spPr>
      </p:pic>
    </p:spTree>
    <p:extLst>
      <p:ext uri="{BB962C8B-B14F-4D97-AF65-F5344CB8AC3E}">
        <p14:creationId xmlns:p14="http://schemas.microsoft.com/office/powerpoint/2010/main" val="563648545"/>
      </p:ext>
    </p:extLst>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ADD1FE-E31F-B74F-8B59-EDD073B0DBA2}"/>
              </a:ext>
            </a:extLst>
          </p:cNvPr>
          <p:cNvPicPr>
            <a:picLocks noChangeAspect="1"/>
          </p:cNvPicPr>
          <p:nvPr/>
        </p:nvPicPr>
        <p:blipFill>
          <a:blip r:embed="rId2"/>
          <a:stretch>
            <a:fillRect/>
          </a:stretch>
        </p:blipFill>
        <p:spPr>
          <a:xfrm>
            <a:off x="1992713" y="109909"/>
            <a:ext cx="4805521" cy="2703106"/>
          </a:xfrm>
          <a:prstGeom prst="rect">
            <a:avLst/>
          </a:prstGeom>
        </p:spPr>
      </p:pic>
      <p:sp>
        <p:nvSpPr>
          <p:cNvPr id="2" name="Title 1">
            <a:extLst>
              <a:ext uri="{FF2B5EF4-FFF2-40B4-BE49-F238E27FC236}">
                <a16:creationId xmlns:a16="http://schemas.microsoft.com/office/drawing/2014/main" id="{022A2492-8BBB-3348-85E4-1340F977D854}"/>
              </a:ext>
            </a:extLst>
          </p:cNvPr>
          <p:cNvSpPr>
            <a:spLocks noGrp="1"/>
          </p:cNvSpPr>
          <p:nvPr>
            <p:ph type="title"/>
          </p:nvPr>
        </p:nvSpPr>
        <p:spPr/>
        <p:txBody>
          <a:bodyPr/>
          <a:lstStyle/>
          <a:p>
            <a:r>
              <a:rPr lang="en-US" dirty="0"/>
              <a:t>Disclaimer</a:t>
            </a:r>
          </a:p>
        </p:txBody>
      </p:sp>
      <p:sp>
        <p:nvSpPr>
          <p:cNvPr id="7" name="TextBox 6">
            <a:extLst>
              <a:ext uri="{FF2B5EF4-FFF2-40B4-BE49-F238E27FC236}">
                <a16:creationId xmlns:a16="http://schemas.microsoft.com/office/drawing/2014/main" id="{8E40C421-3C50-BC47-ABA7-8D774357026E}"/>
              </a:ext>
            </a:extLst>
          </p:cNvPr>
          <p:cNvSpPr txBox="1"/>
          <p:nvPr/>
        </p:nvSpPr>
        <p:spPr>
          <a:xfrm>
            <a:off x="866692" y="3197268"/>
            <a:ext cx="7410615" cy="954107"/>
          </a:xfrm>
          <a:prstGeom prst="rect">
            <a:avLst/>
          </a:prstGeom>
          <a:noFill/>
        </p:spPr>
        <p:txBody>
          <a:bodyPr wrap="square" rtlCol="0">
            <a:spAutoFit/>
          </a:bodyPr>
          <a:lstStyle/>
          <a:p>
            <a:pPr algn="ctr"/>
            <a:r>
              <a:rPr lang="en-US" dirty="0"/>
              <a:t>This presentation isn’t really about</a:t>
            </a:r>
          </a:p>
          <a:p>
            <a:pPr algn="ctr"/>
            <a:r>
              <a:rPr lang="en-US" dirty="0"/>
              <a:t>Test-driven development</a:t>
            </a:r>
          </a:p>
        </p:txBody>
      </p:sp>
    </p:spTree>
    <p:extLst>
      <p:ext uri="{BB962C8B-B14F-4D97-AF65-F5344CB8AC3E}">
        <p14:creationId xmlns:p14="http://schemas.microsoft.com/office/powerpoint/2010/main" val="2755294135"/>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C2310C-FC2B-5B4E-958E-9356C4C039AB}"/>
              </a:ext>
            </a:extLst>
          </p:cNvPr>
          <p:cNvPicPr>
            <a:picLocks noChangeAspect="1"/>
          </p:cNvPicPr>
          <p:nvPr/>
        </p:nvPicPr>
        <p:blipFill>
          <a:blip r:embed="rId2"/>
          <a:stretch>
            <a:fillRect/>
          </a:stretch>
        </p:blipFill>
        <p:spPr>
          <a:xfrm>
            <a:off x="194805" y="922950"/>
            <a:ext cx="8754385" cy="3715324"/>
          </a:xfrm>
          <a:prstGeom prst="rect">
            <a:avLst/>
          </a:prstGeom>
        </p:spPr>
      </p:pic>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Unit - Introduction</a:t>
            </a:r>
          </a:p>
        </p:txBody>
      </p:sp>
      <p:sp>
        <p:nvSpPr>
          <p:cNvPr id="6" name="Rectangle 5">
            <a:extLst>
              <a:ext uri="{FF2B5EF4-FFF2-40B4-BE49-F238E27FC236}">
                <a16:creationId xmlns:a16="http://schemas.microsoft.com/office/drawing/2014/main" id="{2857BF3F-97F5-A748-B0B2-86B71F6B0A01}"/>
              </a:ext>
            </a:extLst>
          </p:cNvPr>
          <p:cNvSpPr/>
          <p:nvPr/>
        </p:nvSpPr>
        <p:spPr>
          <a:xfrm rot="20132737">
            <a:off x="74108" y="2411743"/>
            <a:ext cx="8995781" cy="1908215"/>
          </a:xfrm>
          <a:prstGeom prst="rect">
            <a:avLst/>
          </a:prstGeom>
          <a:noFill/>
        </p:spPr>
        <p:txBody>
          <a:bodyPr wrap="square" lIns="121920" tIns="60960" rIns="121920" bIns="60960">
            <a:spAutoFit/>
          </a:bodyPr>
          <a:lstStyle/>
          <a:p>
            <a:pPr algn="ctr"/>
            <a:r>
              <a:rPr lang="en-US" sz="4400" b="1" dirty="0">
                <a:ln w="22225">
                  <a:solidFill>
                    <a:schemeClr val="accent2"/>
                  </a:solidFill>
                  <a:prstDash val="solid"/>
                </a:ln>
                <a:solidFill>
                  <a:schemeClr val="accent2">
                    <a:lumMod val="40000"/>
                    <a:lumOff val="60000"/>
                  </a:schemeClr>
                </a:solidFill>
              </a:rPr>
              <a:t>SAP NetWeaver AS ABAP 6.40</a:t>
            </a:r>
            <a:endParaRPr lang="en-US" sz="4400" dirty="0">
              <a:solidFill>
                <a:srgbClr val="0E5A9A"/>
              </a:solidFill>
            </a:endParaRPr>
          </a:p>
          <a:p>
            <a:pPr algn="ctr"/>
            <a:endParaRPr lang="en-US" sz="7200"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10001"/>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spTree>
    <p:extLst>
      <p:ext uri="{BB962C8B-B14F-4D97-AF65-F5344CB8AC3E}">
        <p14:creationId xmlns:p14="http://schemas.microsoft.com/office/powerpoint/2010/main" val="159942417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Unit - Introduction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8" name="Picture 7">
            <a:extLst>
              <a:ext uri="{FF2B5EF4-FFF2-40B4-BE49-F238E27FC236}">
                <a16:creationId xmlns:a16="http://schemas.microsoft.com/office/drawing/2014/main" id="{7D5459F0-0101-7D46-8BDB-8F7231CDC003}"/>
              </a:ext>
            </a:extLst>
          </p:cNvPr>
          <p:cNvPicPr>
            <a:picLocks noChangeAspect="1"/>
          </p:cNvPicPr>
          <p:nvPr/>
        </p:nvPicPr>
        <p:blipFill>
          <a:blip r:embed="rId2"/>
          <a:stretch>
            <a:fillRect/>
          </a:stretch>
        </p:blipFill>
        <p:spPr>
          <a:xfrm>
            <a:off x="422742" y="921717"/>
            <a:ext cx="8515847" cy="3716556"/>
          </a:xfrm>
          <a:prstGeom prst="rect">
            <a:avLst/>
          </a:prstGeom>
        </p:spPr>
      </p:pic>
    </p:spTree>
    <p:extLst>
      <p:ext uri="{BB962C8B-B14F-4D97-AF65-F5344CB8AC3E}">
        <p14:creationId xmlns:p14="http://schemas.microsoft.com/office/powerpoint/2010/main" val="193723329"/>
      </p:ext>
    </p:extLst>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Unit - Introduction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5" name="Picture 4">
            <a:extLst>
              <a:ext uri="{FF2B5EF4-FFF2-40B4-BE49-F238E27FC236}">
                <a16:creationId xmlns:a16="http://schemas.microsoft.com/office/drawing/2014/main" id="{F6B83D30-4F75-F64C-9263-0A355A367C2E}"/>
              </a:ext>
            </a:extLst>
          </p:cNvPr>
          <p:cNvPicPr>
            <a:picLocks noChangeAspect="1"/>
          </p:cNvPicPr>
          <p:nvPr/>
        </p:nvPicPr>
        <p:blipFill>
          <a:blip r:embed="rId2"/>
          <a:stretch>
            <a:fillRect/>
          </a:stretch>
        </p:blipFill>
        <p:spPr>
          <a:xfrm>
            <a:off x="628650" y="934987"/>
            <a:ext cx="7539250" cy="3482111"/>
          </a:xfrm>
          <a:prstGeom prst="rect">
            <a:avLst/>
          </a:prstGeom>
        </p:spPr>
      </p:pic>
    </p:spTree>
    <p:extLst>
      <p:ext uri="{BB962C8B-B14F-4D97-AF65-F5344CB8AC3E}">
        <p14:creationId xmlns:p14="http://schemas.microsoft.com/office/powerpoint/2010/main" val="1533088994"/>
      </p:ext>
    </p:extLst>
  </p:cSld>
  <p:clrMapOvr>
    <a:masterClrMapping/>
  </p:clrMapOvr>
  <p:transition spd="slow">
    <p:wipe dir="d"/>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ASUG_FALL_FOCUS_1 3">
      <a:dk1>
        <a:srgbClr val="000000"/>
      </a:dk1>
      <a:lt1>
        <a:srgbClr val="FFFFFF"/>
      </a:lt1>
      <a:dk2>
        <a:srgbClr val="00539F"/>
      </a:dk2>
      <a:lt2>
        <a:srgbClr val="00579F"/>
      </a:lt2>
      <a:accent1>
        <a:srgbClr val="00539F"/>
      </a:accent1>
      <a:accent2>
        <a:srgbClr val="FF8E29"/>
      </a:accent2>
      <a:accent3>
        <a:srgbClr val="FFFFFF"/>
      </a:accent3>
      <a:accent4>
        <a:srgbClr val="000000"/>
      </a:accent4>
      <a:accent5>
        <a:srgbClr val="AAB3CD"/>
      </a:accent5>
      <a:accent6>
        <a:srgbClr val="E78024"/>
      </a:accent6>
      <a:hlink>
        <a:srgbClr val="00539F"/>
      </a:hlink>
      <a:folHlink>
        <a:srgbClr val="BF002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2"/>
            </a:solidFill>
            <a:effectLst/>
            <a:latin typeface="Gill Sans MT"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2"/>
            </a:solidFill>
            <a:effectLst/>
            <a:latin typeface="Gill Sans MT" pitchFamily="34" charset="0"/>
          </a:defRPr>
        </a:defPPr>
      </a:lstStyle>
    </a:lnDef>
    <a:txDef>
      <a:spPr/>
      <a:bodyPr/>
      <a:lstStyle>
        <a:defPPr>
          <a:defRPr dirty="0" smtClean="0"/>
        </a:defPPr>
      </a:lstStyle>
    </a:txDef>
  </a:objectDefaults>
  <a:extraClrSchemeLst>
    <a:extraClrScheme>
      <a:clrScheme name="ASUG_FALL_FOCUS_1 1">
        <a:dk1>
          <a:srgbClr val="000000"/>
        </a:dk1>
        <a:lt1>
          <a:srgbClr val="FFFFFF"/>
        </a:lt1>
        <a:dk2>
          <a:srgbClr val="00539F"/>
        </a:dk2>
        <a:lt2>
          <a:srgbClr val="97999F"/>
        </a:lt2>
        <a:accent1>
          <a:srgbClr val="97999F"/>
        </a:accent1>
        <a:accent2>
          <a:srgbClr val="FF8E29"/>
        </a:accent2>
        <a:accent3>
          <a:srgbClr val="FFFFFF"/>
        </a:accent3>
        <a:accent4>
          <a:srgbClr val="000000"/>
        </a:accent4>
        <a:accent5>
          <a:srgbClr val="C9CACD"/>
        </a:accent5>
        <a:accent6>
          <a:srgbClr val="E78024"/>
        </a:accent6>
        <a:hlink>
          <a:srgbClr val="00539F"/>
        </a:hlink>
        <a:folHlink>
          <a:srgbClr val="BF0028"/>
        </a:folHlink>
      </a:clrScheme>
      <a:clrMap bg1="lt1" tx1="dk1" bg2="lt2" tx2="dk2" accent1="accent1" accent2="accent2" accent3="accent3" accent4="accent4" accent5="accent5" accent6="accent6" hlink="hlink" folHlink="folHlink"/>
    </a:extraClrScheme>
    <a:extraClrScheme>
      <a:clrScheme name="ASUG_FALL_FOCUS_1 2">
        <a:dk1>
          <a:srgbClr val="000000"/>
        </a:dk1>
        <a:lt1>
          <a:srgbClr val="FFFFFF"/>
        </a:lt1>
        <a:dk2>
          <a:srgbClr val="00539F"/>
        </a:dk2>
        <a:lt2>
          <a:srgbClr val="97999F"/>
        </a:lt2>
        <a:accent1>
          <a:srgbClr val="00539F"/>
        </a:accent1>
        <a:accent2>
          <a:srgbClr val="FF8E29"/>
        </a:accent2>
        <a:accent3>
          <a:srgbClr val="FFFFFF"/>
        </a:accent3>
        <a:accent4>
          <a:srgbClr val="000000"/>
        </a:accent4>
        <a:accent5>
          <a:srgbClr val="AAB3CD"/>
        </a:accent5>
        <a:accent6>
          <a:srgbClr val="E78024"/>
        </a:accent6>
        <a:hlink>
          <a:srgbClr val="00539F"/>
        </a:hlink>
        <a:folHlink>
          <a:srgbClr val="BF0028"/>
        </a:folHlink>
      </a:clrScheme>
      <a:clrMap bg1="lt1" tx1="dk1" bg2="lt2" tx2="dk2" accent1="accent1" accent2="accent2" accent3="accent3" accent4="accent4" accent5="accent5" accent6="accent6" hlink="hlink" folHlink="folHlink"/>
    </a:extraClrScheme>
    <a:extraClrScheme>
      <a:clrScheme name="ASUG_FALL_FOCUS_1 3">
        <a:dk1>
          <a:srgbClr val="000000"/>
        </a:dk1>
        <a:lt1>
          <a:srgbClr val="FFFFFF"/>
        </a:lt1>
        <a:dk2>
          <a:srgbClr val="00539F"/>
        </a:dk2>
        <a:lt2>
          <a:srgbClr val="00579F"/>
        </a:lt2>
        <a:accent1>
          <a:srgbClr val="00539F"/>
        </a:accent1>
        <a:accent2>
          <a:srgbClr val="FF8E29"/>
        </a:accent2>
        <a:accent3>
          <a:srgbClr val="FFFFFF"/>
        </a:accent3>
        <a:accent4>
          <a:srgbClr val="000000"/>
        </a:accent4>
        <a:accent5>
          <a:srgbClr val="AAB3CD"/>
        </a:accent5>
        <a:accent6>
          <a:srgbClr val="E78024"/>
        </a:accent6>
        <a:hlink>
          <a:srgbClr val="00539F"/>
        </a:hlink>
        <a:folHlink>
          <a:srgbClr val="BF002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C7064E3F524F4BA56313D2825AC6C0" ma:contentTypeVersion="10" ma:contentTypeDescription="Create a new document." ma:contentTypeScope="" ma:versionID="f9db24fb53e575e4fcd9e3cfdf1a31e3">
  <xsd:schema xmlns:xsd="http://www.w3.org/2001/XMLSchema" xmlns:xs="http://www.w3.org/2001/XMLSchema" xmlns:p="http://schemas.microsoft.com/office/2006/metadata/properties" xmlns:ns2="f30feb56-18b9-48ce-bf47-6e6900332ec3" xmlns:ns3="58cfa1de-6aea-4694-b2c3-d297ff41cac6" targetNamespace="http://schemas.microsoft.com/office/2006/metadata/properties" ma:root="true" ma:fieldsID="b0116fb24cf5265f38dbb8506be43fe2" ns2:_="" ns3:_="">
    <xsd:import namespace="f30feb56-18b9-48ce-bf47-6e6900332ec3"/>
    <xsd:import namespace="58cfa1de-6aea-4694-b2c3-d297ff41cac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_Flow_SignoffStatus" minOccurs="0"/>
                <xsd:element ref="ns3:MediaServiceEventHashCode" minOccurs="0"/>
                <xsd:element ref="ns3:MediaServiceGenerationTime" minOccurs="0"/>
                <xsd:element ref="ns3:MediaServiceAutoTags"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0feb56-18b9-48ce-bf47-6e6900332e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8cfa1de-6aea-4694-b2c3-d297ff41cac6"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_Flow_SignoffStatus" ma:index="12" nillable="true" ma:displayName="Sign-off status" ma:internalName="_x0024_Resources_x003a_core_x002c_Signoff_Status_x003b_">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Flow_SignoffStatus xmlns="58cfa1de-6aea-4694-b2c3-d297ff41cac6" xsi:nil="true"/>
  </documentManagement>
</p:properties>
</file>

<file path=customXml/itemProps1.xml><?xml version="1.0" encoding="utf-8"?>
<ds:datastoreItem xmlns:ds="http://schemas.openxmlformats.org/officeDocument/2006/customXml" ds:itemID="{6CFB498A-CD77-4E00-A13C-2162FF250687}">
  <ds:schemaRefs>
    <ds:schemaRef ds:uri="http://schemas.microsoft.com/sharepoint/v3/contenttype/forms"/>
  </ds:schemaRefs>
</ds:datastoreItem>
</file>

<file path=customXml/itemProps2.xml><?xml version="1.0" encoding="utf-8"?>
<ds:datastoreItem xmlns:ds="http://schemas.openxmlformats.org/officeDocument/2006/customXml" ds:itemID="{D61B0AEA-77FA-4672-AB2E-07B9CF7552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0feb56-18b9-48ce-bf47-6e6900332ec3"/>
    <ds:schemaRef ds:uri="58cfa1de-6aea-4694-b2c3-d297ff41ca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A8A726-799A-41E4-AE71-BF5B7A988CB5}">
  <ds:schemaRefs>
    <ds:schemaRef ds:uri="http://schemas.microsoft.com/office/2006/metadata/properties"/>
    <ds:schemaRef ds:uri="http://schemas.microsoft.com/office/infopath/2007/PartnerControls"/>
    <ds:schemaRef ds:uri="58cfa1de-6aea-4694-b2c3-d297ff41cac6"/>
  </ds:schemaRefs>
</ds:datastoreItem>
</file>

<file path=docProps/app.xml><?xml version="1.0" encoding="utf-8"?>
<Properties xmlns="http://schemas.openxmlformats.org/officeDocument/2006/extended-properties" xmlns:vt="http://schemas.openxmlformats.org/officeDocument/2006/docPropsVTypes">
  <Template>2012bouc_speaker_template_1b</Template>
  <TotalTime>12738</TotalTime>
  <Words>1675</Words>
  <Application>Microsoft Macintosh PowerPoint</Application>
  <PresentationFormat>On-screen Show (16:9)</PresentationFormat>
  <Paragraphs>220</Paragraphs>
  <Slides>47</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47</vt:i4>
      </vt:variant>
    </vt:vector>
  </HeadingPairs>
  <TitlesOfParts>
    <vt:vector size="56" baseType="lpstr">
      <vt:lpstr>Arial</vt:lpstr>
      <vt:lpstr>Arial Narrow</vt:lpstr>
      <vt:lpstr>Calibri</vt:lpstr>
      <vt:lpstr>Calibri Light</vt:lpstr>
      <vt:lpstr>Consolas</vt:lpstr>
      <vt:lpstr>Gill Sans MT</vt:lpstr>
      <vt:lpstr>Wingdings</vt:lpstr>
      <vt:lpstr>Custom Design</vt:lpstr>
      <vt:lpstr>Blank</vt:lpstr>
      <vt:lpstr>PowerPoint Presentation</vt:lpstr>
      <vt:lpstr>Introduction</vt:lpstr>
      <vt:lpstr>PowerPoint Presentation</vt:lpstr>
      <vt:lpstr>Agenda</vt:lpstr>
      <vt:lpstr>TDD</vt:lpstr>
      <vt:lpstr>Disclaimer</vt:lpstr>
      <vt:lpstr>ABAP Unit - Introduction</vt:lpstr>
      <vt:lpstr>ABAP Unit - Introduction</vt:lpstr>
      <vt:lpstr>ABAP Unit - Introduction</vt:lpstr>
      <vt:lpstr>PowerPoint Presentation</vt:lpstr>
      <vt:lpstr>Testing is good</vt:lpstr>
      <vt:lpstr>Testing ABAP code is hard</vt:lpstr>
      <vt:lpstr>Why is it so hard to write tests?</vt:lpstr>
      <vt:lpstr>PowerPoint Presentation</vt:lpstr>
      <vt:lpstr>The challenge … Dependencies</vt:lpstr>
      <vt:lpstr>Unit testing without isolation</vt:lpstr>
      <vt:lpstr>Unit testing with isolation</vt:lpstr>
      <vt:lpstr>But … legacy code …</vt:lpstr>
      <vt:lpstr>Providing Testability for Existing Code</vt:lpstr>
      <vt:lpstr>Some Help</vt:lpstr>
      <vt:lpstr>Test Seams</vt:lpstr>
      <vt:lpstr>PowerPoint Presentation</vt:lpstr>
      <vt:lpstr>ABAP Test Seams Injection</vt:lpstr>
      <vt:lpstr>Test Seams</vt:lpstr>
      <vt:lpstr>Writing Testable Code</vt:lpstr>
      <vt:lpstr>Dependency Injection</vt:lpstr>
      <vt:lpstr>Dependency Lookup Example</vt:lpstr>
      <vt:lpstr>Dependency Lookup Example</vt:lpstr>
      <vt:lpstr>Dependency Lookup Example</vt:lpstr>
      <vt:lpstr>PowerPoint Presentation</vt:lpstr>
      <vt:lpstr>Test Double Frameworks</vt:lpstr>
      <vt:lpstr>ABAP Test Double Framework</vt:lpstr>
      <vt:lpstr>PowerPoint Presentation</vt:lpstr>
      <vt:lpstr>Open SQL Test Double Framework</vt:lpstr>
      <vt:lpstr>PowerPoint Presentation</vt:lpstr>
      <vt:lpstr>CDS Test Double Framework</vt:lpstr>
      <vt:lpstr>PowerPoint Presentation</vt:lpstr>
      <vt:lpstr>Tips from the Coal Face</vt:lpstr>
      <vt:lpstr>Tips from the Coal Face</vt:lpstr>
      <vt:lpstr>Tips from the Coal Face</vt:lpstr>
      <vt:lpstr>Disclaimer</vt:lpstr>
      <vt:lpstr>Disclaimer</vt:lpstr>
      <vt:lpstr>Summary</vt:lpstr>
      <vt:lpstr>PowerPoint Presentation</vt:lpstr>
      <vt:lpstr>PowerPoint Presentation</vt:lpstr>
      <vt:lpstr>PowerPoint Presentation</vt:lpstr>
      <vt:lpstr>Follow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Marrisa</dc:creator>
  <cp:lastModifiedBy>Graham Robinson</cp:lastModifiedBy>
  <cp:revision>490</cp:revision>
  <cp:lastPrinted>2013-10-30T20:06:38Z</cp:lastPrinted>
  <dcterms:created xsi:type="dcterms:W3CDTF">2012-07-09T14:21:30Z</dcterms:created>
  <dcterms:modified xsi:type="dcterms:W3CDTF">2019-06-02T02:46:42Z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0x01010061C7064E3F524F4BA56313D2825AC6C0</vt:lpwstr>
  </property>
  <property fmtid="{D5CDD505-2E9C-101B-9397-08002B2CF9AE}" pid="3" name="Order">
    <vt:r8>1000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TemplateUrl">
    <vt:lpwstr/>
  </property>
  <property fmtid="{D5CDD505-2E9C-101B-9397-08002B2CF9AE}" pid="9" name="ComplianceAssetId">
    <vt:lpwstr/>
  </property>
</Properties>
</file>